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9144000" cy="51435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17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17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52820" y="1711125"/>
            <a:ext cx="2201545" cy="272669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17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33296" cy="51434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0264" y="377799"/>
            <a:ext cx="4903470" cy="8032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4740" y="1781682"/>
            <a:ext cx="7754518" cy="30035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17538" y="4603191"/>
            <a:ext cx="1501775" cy="1905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140" y="0"/>
            <a:ext cx="9125710" cy="51434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8232" y="531876"/>
            <a:ext cx="3907536" cy="312724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" y="240791"/>
            <a:ext cx="266700" cy="45659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468370" y="4036567"/>
            <a:ext cx="2252980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95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950" kern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3352292" y="2876550"/>
            <a:ext cx="2350770" cy="932307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28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INFORMATION</a:t>
            </a:r>
            <a:br>
              <a:rPr lang="el-GR" sz="28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</a:br>
            <a:r>
              <a:rPr lang="en-US" sz="28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SOCIETY</a:t>
            </a:r>
            <a:endParaRPr sz="2800" b="1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4708" y="1822195"/>
            <a:ext cx="3794125" cy="24956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SYZEFXIS II: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€620,000,000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 MT"/>
              <a:buChar char="•"/>
            </a:pPr>
            <a:endParaRPr sz="1950" kern="0" dirty="0">
              <a:latin typeface="Calibri" panose="020F0502020204030204"/>
              <a:cs typeface="Calibri" panose="020F0502020204030204"/>
            </a:endParaRPr>
          </a:p>
          <a:p>
            <a:pPr marL="299085" marR="204470" indent="-287020" rtl="0">
              <a:lnSpc>
                <a:spcPct val="122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VIDEOCONFERENCING SERVICES IN COURTS AND PRISONS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299085" rtl="0">
              <a:lnSpc>
                <a:spcPct val="100000"/>
              </a:lnSpc>
              <a:spcBef>
                <a:spcPts val="350"/>
              </a:spcBef>
            </a:pP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€21,080,000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337185" indent="-325120" rtl="0">
              <a:lnSpc>
                <a:spcPct val="100000"/>
              </a:lnSpc>
              <a:spcBef>
                <a:spcPts val="1150"/>
              </a:spcBef>
              <a:buFont typeface="Arial MT"/>
              <a:buChar char="•"/>
              <a:tabLst>
                <a:tab pos="337185" algn="l"/>
                <a:tab pos="3378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HUMAN RESOURCES MANAGEMENT SYSTEM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299085" rtl="0">
              <a:lnSpc>
                <a:spcPct val="100000"/>
              </a:lnSpc>
              <a:spcBef>
                <a:spcPts val="33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OF THE PUBLIC SECTOR (HRMS)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299085" rtl="0">
              <a:lnSpc>
                <a:spcPct val="100000"/>
              </a:lnSpc>
              <a:spcBef>
                <a:spcPts val="350"/>
              </a:spcBef>
            </a:pP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€12,400,000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708" y="1226312"/>
            <a:ext cx="183896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PROJECTS IN PROGRESS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3445" y="1756917"/>
            <a:ext cx="2816860" cy="240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GOV ERP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€36,068,000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299085" indent="-287020" rtl="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CARE II: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€40,500,000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299085" indent="-287020" rtl="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FUEL PASS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€130,000,000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buClr>
                <a:srgbClr val="FFFFFF"/>
              </a:buClr>
              <a:buFont typeface="Arial MT"/>
              <a:buChar char="•"/>
            </a:pPr>
            <a:endParaRPr sz="1500" kern="0" dirty="0">
              <a:latin typeface="Calibri" panose="020F0502020204030204"/>
              <a:cs typeface="Calibri" panose="020F0502020204030204"/>
            </a:endParaRPr>
          </a:p>
          <a:p>
            <a:pPr marL="299085" indent="-287020" rtl="0">
              <a:lnSpc>
                <a:spcPct val="100000"/>
              </a:lnSpc>
              <a:spcBef>
                <a:spcPts val="91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POWER PASS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€280,000,000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299085" indent="-287020" rtl="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TOURISM4ALL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€562,740,000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47" y="1741932"/>
            <a:ext cx="149351" cy="254660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708" y="1226312"/>
            <a:ext cx="178053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WE ARE KEY PLAYERS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97351" y="2474976"/>
            <a:ext cx="1857755" cy="17785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19022" y="3161156"/>
            <a:ext cx="121602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ECONOMY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50035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7" name="object 7"/>
          <p:cNvSpPr txBox="1"/>
          <p:nvPr/>
        </p:nvSpPr>
        <p:spPr>
          <a:xfrm>
            <a:off x="584708" y="1481683"/>
            <a:ext cx="5977508" cy="1031051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4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 THE IMPLEMENTATION OF THE NATIONAL RECOVERY AND RESILIENCE PLAN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84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"GREECE 2.0". WITH DIGITAL WORKS FOR: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5"/>
              </a:spcBef>
            </a:pPr>
            <a:endParaRPr sz="1150" kern="0" dirty="0">
              <a:latin typeface="Calibri" panose="020F0502020204030204"/>
              <a:cs typeface="Calibri" panose="020F0502020204030204"/>
            </a:endParaRPr>
          </a:p>
          <a:p>
            <a:pPr marL="2907665" rtl="0">
              <a:lnSpc>
                <a:spcPct val="100000"/>
              </a:lnSpc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SOCIETY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5430" y="3603116"/>
            <a:ext cx="151257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HEALTH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8785" y="2728086"/>
            <a:ext cx="121793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JUSTICE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9565" y="4015841"/>
            <a:ext cx="1372361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SHIPPING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3861" y="3155060"/>
            <a:ext cx="1408939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AGRICULTURE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72784" y="3584194"/>
            <a:ext cx="1289431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TOURISM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18964" y="2683840"/>
            <a:ext cx="118046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BUSINESSES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2247" y="3982313"/>
            <a:ext cx="125742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DIPLOMACY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5430" y="4448962"/>
            <a:ext cx="225107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TELECOMMUNICATIONS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67200" y="4453534"/>
            <a:ext cx="1372361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TECHNOLOGY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73709" y="1760601"/>
            <a:ext cx="5723255" cy="2543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NEW SYSTEM OF PUBLIC CONTRACTS: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€25,000,000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8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DEVELOPMENT OF THE CAPITAL MARKET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€15,600,000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60"/>
              </a:spcBef>
            </a:pPr>
            <a:endParaRPr sz="8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CRM - COMMON DIGITAL PLATFORM FOR CITIZEN AND BUSINESS SERVICES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€74,400,000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"/>
              </a:spcBef>
            </a:pPr>
            <a:endParaRPr sz="85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SMART CITIES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€90,000,000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8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5"/>
              </a:spcBef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CENTRAL BUSINESS INTELLIGENCE - BI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€23,000,000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8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DEVELOPMENT OF WEB SERVICES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€27,900,000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4708" y="1226312"/>
            <a:ext cx="22936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ECONOMY &amp; SOCIETY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9747" y="1741932"/>
            <a:ext cx="149351" cy="254660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709" y="2061438"/>
            <a:ext cx="2173605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rtl="0">
              <a:lnSpc>
                <a:spcPct val="144000"/>
              </a:lnSpc>
              <a:spcBef>
                <a:spcPts val="100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DIGITISATION OF MEDICAL RECORDS IN THE PUBLIC HEALTH SYSTEM:  €119,000,000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708" y="3331772"/>
            <a:ext cx="2602891" cy="50673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70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EXTENSION OF THE NATIONAL NETWORK OF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57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TELEMEDICINE: €30,000,000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709" y="1449400"/>
            <a:ext cx="89778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 dirty="0">
                <a:latin typeface="Calibri" panose="020F0502020204030204"/>
                <a:cs typeface="Calibri" panose="020F0502020204030204"/>
              </a:rPr>
              <a:t>HEALTH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47" y="1566672"/>
            <a:ext cx="149351" cy="254812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467861" y="1910943"/>
            <a:ext cx="2130425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rtl="0">
              <a:lnSpc>
                <a:spcPct val="144000"/>
              </a:lnSpc>
              <a:spcBef>
                <a:spcPts val="100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NATIONAL INTEGRATED ELECTRONIC JUSTICE SYSTEM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575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(E-JUSTICE): €196,000,000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8" name="object 8"/>
          <p:cNvSpPr txBox="1"/>
          <p:nvPr/>
        </p:nvSpPr>
        <p:spPr>
          <a:xfrm>
            <a:off x="3478529" y="1444244"/>
            <a:ext cx="11303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JUSTICE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15861" y="1906096"/>
            <a:ext cx="2372995" cy="508634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80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TRANSFORMATION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580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OF THE AGRI-FOOD SECTOR: €58,000,000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5861" y="1447038"/>
            <a:ext cx="7480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AGRICULTURE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33133" y="3542080"/>
            <a:ext cx="1980564" cy="4760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rtl="0">
              <a:lnSpc>
                <a:spcPct val="144000"/>
              </a:lnSpc>
              <a:spcBef>
                <a:spcPts val="95"/>
              </a:spcBef>
            </a:pP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DIGITISATION OF SHIPPING ARCHIVES: €5,000,000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8529" y="3262629"/>
            <a:ext cx="8642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SHIPPING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0871" y="3666540"/>
            <a:ext cx="2275840" cy="476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rtl="0">
              <a:lnSpc>
                <a:spcPct val="144000"/>
              </a:lnSpc>
              <a:spcBef>
                <a:spcPts val="100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TRANSFORMATION OF THE MINISTRY OF FOREIGN AFFAIRS: €60,000,000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1728" y="3256610"/>
            <a:ext cx="11823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DIPLOMACY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740" y="1928825"/>
            <a:ext cx="4486860" cy="2162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HYBRID GOVERNMENT CLOUD: €117,800,000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0"/>
              </a:spcBef>
            </a:pPr>
            <a:endParaRPr sz="850" kern="0" dirty="0">
              <a:latin typeface="Calibri" panose="020F0502020204030204"/>
              <a:cs typeface="Calibri" panose="020F0502020204030204"/>
            </a:endParaRPr>
          </a:p>
          <a:p>
            <a:pPr marL="12700" marR="431800" rtl="0">
              <a:lnSpc>
                <a:spcPct val="144000"/>
              </a:lnSpc>
              <a:spcBef>
                <a:spcPts val="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ACTIONS TO EXTEND AND SUPPORT THE NATIONAL TELECOMMUNICATIONS NETWORK: €32,500,000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0"/>
              </a:spcBef>
            </a:pPr>
            <a:endParaRPr sz="950" kern="0" dirty="0">
              <a:latin typeface="Calibri" panose="020F0502020204030204"/>
              <a:cs typeface="Calibri" panose="020F0502020204030204"/>
            </a:endParaRPr>
          </a:p>
          <a:p>
            <a:pPr marL="198120" marR="5080" indent="-186055" rtl="0">
              <a:lnSpc>
                <a:spcPct val="235000"/>
              </a:lnSpc>
              <a:spcBef>
                <a:spcPts val="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INTERCONNECTIVITY ACTIONS FOR ADVANCED TELECOMMUNICATIONS SERVICES FIBRE OPTIC NETWORK (“FIBRE READINESS”) ISLAND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98120" rtl="0">
              <a:lnSpc>
                <a:spcPct val="100000"/>
              </a:lnSpc>
              <a:spcBef>
                <a:spcPts val="57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INTERCONNECTIVITY: 480,000,000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4740" y="1352499"/>
            <a:ext cx="30899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TELECOMMUNICATIONS &amp; TECHNOLOGY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47" y="1741932"/>
            <a:ext cx="149351" cy="25466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61075" y="1376552"/>
            <a:ext cx="122936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BUSINESSES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7" name="object 7"/>
          <p:cNvSpPr txBox="1">
            <a:spLocks noGrp="1"/>
          </p:cNvSpPr>
          <p:nvPr>
            <p:ph sz="half" idx="3"/>
          </p:nvPr>
        </p:nvSpPr>
        <p:spPr>
          <a:xfrm>
            <a:off x="6052820" y="1711125"/>
            <a:ext cx="2710180" cy="29470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7815" algn="just" rtl="0">
              <a:lnSpc>
                <a:spcPct val="144000"/>
              </a:lnSpc>
              <a:spcBef>
                <a:spcPts val="95"/>
              </a:spcBef>
            </a:pPr>
            <a:r>
              <a:rPr dirty="0"/>
              <a:t>DIGITAL TRANSFORMATION OF SMALL AND MEDIUM-SIZED ENTERPRISES:  €442,000,000</a:t>
            </a:r>
            <a:endParaRPr dirty="0"/>
          </a:p>
          <a:p>
            <a:pPr rtl="0">
              <a:lnSpc>
                <a:spcPct val="100000"/>
              </a:lnSpc>
            </a:pPr>
            <a:endParaRPr dirty="0"/>
          </a:p>
          <a:p>
            <a:pPr rtl="0">
              <a:lnSpc>
                <a:spcPct val="100000"/>
              </a:lnSpc>
              <a:spcBef>
                <a:spcPts val="20"/>
              </a:spcBef>
            </a:pPr>
            <a:endParaRPr sz="1000" dirty="0"/>
          </a:p>
          <a:p>
            <a:pPr marL="12700" algn="just" rtl="0">
              <a:lnSpc>
                <a:spcPct val="100000"/>
              </a:lnSpc>
            </a:pPr>
            <a:r>
              <a:rPr lang="en-US" sz="1400" b="1" dirty="0">
                <a:latin typeface="Calibri" panose="020F0502020204030204"/>
                <a:cs typeface="Calibri" panose="020F0502020204030204"/>
              </a:rPr>
              <a:t>TOURISM</a:t>
            </a:r>
            <a:endParaRPr sz="1400" dirty="0">
              <a:latin typeface="Calibri" panose="020F0502020204030204"/>
              <a:cs typeface="Calibri" panose="020F0502020204030204"/>
            </a:endParaRPr>
          </a:p>
          <a:p>
            <a:pPr marL="12700" marR="5080" rtl="0">
              <a:lnSpc>
                <a:spcPct val="144000"/>
              </a:lnSpc>
              <a:spcBef>
                <a:spcPts val="710"/>
              </a:spcBef>
            </a:pPr>
            <a:r>
              <a:rPr dirty="0"/>
              <a:t>DIGITAL TRANSFORMATION OF THE GREEK NATIONAL TOURISM ORGANISATION:  €10,000,000</a:t>
            </a:r>
            <a:endParaRPr dirty="0"/>
          </a:p>
          <a:p>
            <a:pPr rtl="0">
              <a:lnSpc>
                <a:spcPct val="100000"/>
              </a:lnSpc>
            </a:pPr>
            <a:endParaRPr dirty="0"/>
          </a:p>
          <a:p>
            <a:pPr rtl="0">
              <a:lnSpc>
                <a:spcPct val="100000"/>
              </a:lnSpc>
              <a:spcBef>
                <a:spcPts val="10"/>
              </a:spcBef>
            </a:pPr>
            <a:endParaRPr sz="850" dirty="0"/>
          </a:p>
          <a:p>
            <a:pPr marL="12700" marR="423545" rtl="0">
              <a:lnSpc>
                <a:spcPct val="145000"/>
              </a:lnSpc>
            </a:pPr>
            <a:r>
              <a:rPr dirty="0"/>
              <a:t>UNIFIED REGISTER OF TOURISM ENTERPRISES: €10,000,000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8874226" cy="510387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94740" y="1779473"/>
            <a:ext cx="5629860" cy="2461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CARE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469265" rtl="0">
              <a:lnSpc>
                <a:spcPct val="100000"/>
              </a:lnSpc>
              <a:spcBef>
                <a:spcPts val="1090"/>
              </a:spcBef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 APPROVED: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293,323.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5"/>
              </a:spcBef>
            </a:pPr>
            <a:endParaRPr sz="1550" kern="0" dirty="0">
              <a:latin typeface="Calibri" panose="020F0502020204030204"/>
              <a:cs typeface="Calibri" panose="020F0502020204030204"/>
            </a:endParaRPr>
          </a:p>
          <a:p>
            <a:pPr marL="469265" rtl="0">
              <a:lnSpc>
                <a:spcPct val="100000"/>
              </a:lnSpc>
            </a:pP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500,859 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VOUCHERS WERE CASHED, AMOUNTING TO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€99,418,152.69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30"/>
              </a:spcBef>
            </a:pPr>
            <a:endParaRPr sz="1550" kern="0" dirty="0">
              <a:latin typeface="Calibri" panose="020F0502020204030204"/>
              <a:cs typeface="Calibri" panose="020F0502020204030204"/>
            </a:endParaRPr>
          </a:p>
          <a:p>
            <a:pPr marL="469265" rtl="0">
              <a:lnSpc>
                <a:spcPct val="100000"/>
              </a:lnSpc>
            </a:pP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385,513 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DEVICES WERE PURCHASED FROM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1,307 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APPROVED SUPPLIERS.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5"/>
              </a:spcBef>
            </a:pPr>
            <a:endParaRPr sz="950" kern="0" dirty="0">
              <a:latin typeface="Calibri" panose="020F0502020204030204"/>
              <a:cs typeface="Calibri" panose="020F0502020204030204"/>
            </a:endParaRPr>
          </a:p>
          <a:p>
            <a:pPr marL="44450" rtl="0">
              <a:lnSpc>
                <a:spcPct val="100000"/>
              </a:lnSpc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CARE II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0"/>
              </a:spcBef>
            </a:pPr>
            <a:endParaRPr sz="950" kern="0" dirty="0">
              <a:latin typeface="Calibri" panose="020F0502020204030204"/>
              <a:cs typeface="Calibri" panose="020F0502020204030204"/>
            </a:endParaRPr>
          </a:p>
          <a:p>
            <a:pPr marL="469265" rtl="0">
              <a:lnSpc>
                <a:spcPct val="100000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 APPROVED: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164,486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469265" rtl="0">
              <a:lnSpc>
                <a:spcPct val="100000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73,875 VOUCHERS HAVE BEEN CASHED, AMOUNTING TO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€14,758,581.62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1940" y="4476699"/>
            <a:ext cx="5096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64,485 DEVICES WERE PURCHASED FROM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1,384 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APPROVED SUPPLIERS.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5317" y="1290320"/>
            <a:ext cx="38703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DETAILS OF STATE AID ACTIONS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9747" y="496823"/>
            <a:ext cx="1103630" cy="3792220"/>
            <a:chOff x="269747" y="496823"/>
            <a:chExt cx="1103630" cy="379222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7952" y="496823"/>
              <a:ext cx="995172" cy="7193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747" y="1741931"/>
              <a:ext cx="149351" cy="254660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717538" y="4562043"/>
            <a:ext cx="1664462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4740" y="1309192"/>
            <a:ext cx="38703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DETAILS OF STATE AID ACTIONS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9747" y="1741932"/>
            <a:ext cx="149351" cy="25466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94740" y="1781682"/>
            <a:ext cx="7524115" cy="3003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ts val="1555"/>
              </a:lnSpc>
              <a:spcBef>
                <a:spcPts val="95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FREEDOM PASS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555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 APPROVED: 556,041, AMOUNTING TO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€83,406,150.00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555"/>
              </a:lnSpc>
              <a:spcBef>
                <a:spcPts val="1030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FREEDOM PASS DATA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435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 APPROVED: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102,587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, AMOUNTING TO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€2,544,157.60.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555"/>
              </a:lnSpc>
              <a:spcBef>
                <a:spcPts val="800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FUEL PASS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435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 APPROVED: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2,379,114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, AMOUNTING TO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€99,292,855.00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550"/>
              </a:lnSpc>
              <a:spcBef>
                <a:spcPts val="810"/>
              </a:spcBef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POWER PASS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ts val="1430"/>
              </a:lnSpc>
            </a:pP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TOTAL NUMBER OF APPLICATIONS: </a:t>
            </a:r>
            <a:r>
              <a:rPr lang="en-US" sz="12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2,897,914</a:t>
            </a:r>
            <a:r>
              <a:rPr lang="en-US" sz="12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35"/>
              </a:spcBef>
            </a:pPr>
            <a:endParaRPr sz="950" kern="0" dirty="0">
              <a:latin typeface="Calibri" panose="020F0502020204030204"/>
              <a:cs typeface="Calibri" panose="020F0502020204030204"/>
            </a:endParaRPr>
          </a:p>
          <a:p>
            <a:pPr marR="5080" algn="r" rtl="0">
              <a:lnSpc>
                <a:spcPct val="100000"/>
              </a:lnSpc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928" y="1452117"/>
            <a:ext cx="5233671" cy="17076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69595" rtl="0">
              <a:lnSpc>
                <a:spcPct val="150000"/>
              </a:lnSpc>
              <a:spcBef>
                <a:spcPts val="95"/>
              </a:spcBef>
            </a:pP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ARE WORKING FOR A MODERN, DIGITAL, DYNAMIC GREECE THAT MAKES EFFECTIVE USE OF ALL THE POSSIBILITIES OFFERED BY TECHNOLOGY, THE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  <a:p>
            <a:pPr marL="12700" marR="5080" rtl="0">
              <a:lnSpc>
                <a:spcPct val="150000"/>
              </a:lnSpc>
            </a:pP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FINANCIAL INSTRUMENTS AND THE DEVELOPMENT OPPORTUNITIES OF THE DIGITAL ERA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23088" y="1232916"/>
            <a:ext cx="2368296" cy="24963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370701" y="4819065"/>
            <a:ext cx="1624330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435"/>
              </a:lnSpc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400" kern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3177" y="1572492"/>
            <a:ext cx="4336415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rtl="0">
              <a:lnSpc>
                <a:spcPct val="150000"/>
              </a:lnSpc>
              <a:spcBef>
                <a:spcPts val="95"/>
              </a:spcBef>
            </a:pP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SO THAT THE PUBLIC ADMINISTRATION WILL OPERATE IN A MODERN ENVIRONMENT, WHILE CITIZENS AND BUSINESSES WILL ENJOY FRIENDLY DIGITAL SERVICES FROM THE PUBLIC ADMINISTRATION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9915" y="833627"/>
            <a:ext cx="3790188" cy="29443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370701" y="4819065"/>
            <a:ext cx="1624330" cy="182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435"/>
              </a:lnSpc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400" kern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46047" y="32002"/>
            <a:ext cx="7987283" cy="5096256"/>
          </a:xfrm>
          <a:prstGeom prst="rect">
            <a:avLst/>
          </a:prstGeom>
        </p:spPr>
      </p:pic>
      <p:sp>
        <p:nvSpPr>
          <p:cNvPr id="3" name="object 5"/>
          <p:cNvSpPr txBox="1"/>
          <p:nvPr/>
        </p:nvSpPr>
        <p:spPr>
          <a:xfrm>
            <a:off x="1828800" y="1962150"/>
            <a:ext cx="5486400" cy="824585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rtl="0">
              <a:lnSpc>
                <a:spcPct val="100000"/>
              </a:lnSpc>
              <a:spcBef>
                <a:spcPts val="550"/>
              </a:spcBef>
            </a:pPr>
            <a:r>
              <a:rPr lang="en-US" sz="22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BECAUSE THIS IS HOW</a:t>
            </a:r>
            <a:endParaRPr lang="en-US" sz="2200" kern="0" dirty="0">
              <a:solidFill>
                <a:srgbClr val="FFFFFF"/>
              </a:solidFill>
              <a:latin typeface="Calibri" panose="020F0502020204030204"/>
              <a:cs typeface="Calibri" panose="020F0502020204030204"/>
            </a:endParaRPr>
          </a:p>
          <a:p>
            <a:pPr marL="1270" rtl="0">
              <a:lnSpc>
                <a:spcPct val="100000"/>
              </a:lnSpc>
              <a:spcBef>
                <a:spcPts val="550"/>
              </a:spcBef>
            </a:pPr>
            <a:r>
              <a:rPr lang="en-US" sz="22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GREECE IS PROGRESSING INTO THE NEW ERA.</a:t>
            </a:r>
            <a:endParaRPr sz="22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4769" y="2225167"/>
            <a:ext cx="6830059" cy="6695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rtl="0">
              <a:lnSpc>
                <a:spcPct val="150000"/>
              </a:lnSpc>
              <a:spcBef>
                <a:spcPts val="100"/>
              </a:spcBef>
            </a:pP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KEY EXECUTIVE AGENCY OF THE INFORMATION, COMMUNICATION AND DIGITAL TRANSFORMATION PROJECTS OF THE MINISTRY OF DIGITAL GOVERNANCE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847" y="263652"/>
            <a:ext cx="266699" cy="45659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420494" y="3412235"/>
            <a:ext cx="7059930" cy="6251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rtl="0">
              <a:lnSpc>
                <a:spcPct val="150000"/>
              </a:lnSpc>
              <a:spcBef>
                <a:spcPts val="95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EXPERTISE AND EXPERIENCE IN THE MANAGEMENT OF LARGE-SCALE INFORMATION, COMMUNICATION AND DIGITAL TRANSFORMATION PROJECTS.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0139" y="547116"/>
            <a:ext cx="4046220" cy="272948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7" name="object 5"/>
          <p:cNvSpPr txBox="1"/>
          <p:nvPr/>
        </p:nvSpPr>
        <p:spPr>
          <a:xfrm>
            <a:off x="4114800" y="2745041"/>
            <a:ext cx="1085089" cy="285976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14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YEARS OF</a:t>
            </a:r>
            <a:endParaRPr sz="1400" b="1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94689" y="3707993"/>
            <a:ext cx="6953884" cy="6257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1390" marR="5080" indent="-2219325" rtl="0">
              <a:lnSpc>
                <a:spcPct val="150000"/>
              </a:lnSpc>
              <a:spcBef>
                <a:spcPts val="10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SUPPORT EVERY ACTION OF THE MINISTRY OF DIGITAL GOVERNANCE THAT LEADS THE COUNTRY INTO THE NEW DIGITAL ERA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72028" y="1537716"/>
            <a:ext cx="2051303" cy="206806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20264" y="377799"/>
            <a:ext cx="4903470" cy="757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6680" marR="5080" indent="-1364615" rtl="0">
              <a:lnSpc>
                <a:spcPct val="150000"/>
              </a:lnSpc>
              <a:spcBef>
                <a:spcPts val="100"/>
              </a:spcBef>
            </a:pPr>
            <a:r>
              <a:t>WE DEVELOP, PLAN, DESIGN, IMPLEMENT AND MANAGE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64590" y="2323338"/>
            <a:ext cx="6064809" cy="104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DIGITAL SERVICE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 MT"/>
              <a:buChar char="•"/>
            </a:pPr>
            <a:endParaRPr sz="12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RELATIONSHIP OF CITIZENS AND BUSINESSES WITH THE PUBLIC SECTOR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60"/>
              </a:spcBef>
              <a:buClr>
                <a:srgbClr val="FFFFFF"/>
              </a:buClr>
              <a:buFont typeface="Arial MT"/>
              <a:buChar char="•"/>
            </a:pPr>
            <a:endParaRPr sz="115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WORKING ENVIRONMENT OF THE PUBLIC ADMINISTRATION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5056" y="1996439"/>
            <a:ext cx="1859279" cy="17785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10031" y="1157477"/>
            <a:ext cx="189674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t>WE UPGRADE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5056" y="1996439"/>
            <a:ext cx="1859279" cy="17785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0031" y="1157477"/>
            <a:ext cx="134048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t>WE ENHANCE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6" name="object 6"/>
          <p:cNvSpPr txBox="1"/>
          <p:nvPr/>
        </p:nvSpPr>
        <p:spPr>
          <a:xfrm>
            <a:off x="564590" y="2310206"/>
            <a:ext cx="5683809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TRANSPARENCY AND INTEGRITY IN THE PUBLIC SECTOR’S OPERATIONS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 MT"/>
              <a:buChar char="•"/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ENTREPRENEURSHIP AND HEALTHY COMPETITION,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60"/>
              </a:spcBef>
              <a:buClr>
                <a:srgbClr val="FFFFFF"/>
              </a:buClr>
              <a:buFont typeface="Arial MT"/>
              <a:buChar char="•"/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ACCESSIBILITY TO MODERN DIGITAL SERVICES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64591" y="2521458"/>
            <a:ext cx="5836209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INTEROPERABILITY AT ALL LEVELS OF PUBLIC ADMINISTRATION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 MT"/>
              <a:buChar char="•"/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PUBLIC-PRIVATE PARTNERSHIP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0031" y="1157477"/>
            <a:ext cx="1701164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t>WE DEVELOP</a:t>
            </a: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25056" y="1996439"/>
            <a:ext cx="1859279" cy="177850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174740" y="1143381"/>
            <a:ext cx="175006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PROCEED WITH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1250" y="1618564"/>
            <a:ext cx="1352550" cy="53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6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114 </a:t>
            </a: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PLANNING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795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AGREEMENTS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91250" y="2236469"/>
            <a:ext cx="13525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6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€4.55 BILLION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3935" y="871727"/>
            <a:ext cx="4239768" cy="387400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68248" y="3003030"/>
            <a:ext cx="1417320" cy="119189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310"/>
              </a:spcBef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EXECUTE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  <a:p>
            <a:pPr marL="28575" rtl="0">
              <a:lnSpc>
                <a:spcPct val="100000"/>
              </a:lnSpc>
              <a:spcBef>
                <a:spcPts val="1130"/>
              </a:spcBef>
            </a:pPr>
            <a:r>
              <a:rPr lang="en-US" sz="16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96 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CONTRACTS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28575" rtl="0">
              <a:lnSpc>
                <a:spcPct val="100000"/>
              </a:lnSpc>
              <a:spcBef>
                <a:spcPts val="965"/>
              </a:spcBef>
            </a:pPr>
            <a:r>
              <a:rPr lang="en-US" sz="16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€900 MILLION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9" name="object 9"/>
          <p:cNvSpPr txBox="1"/>
          <p:nvPr/>
        </p:nvSpPr>
        <p:spPr>
          <a:xfrm>
            <a:off x="6173214" y="3071530"/>
            <a:ext cx="2513585" cy="57278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3020" marR="5080" indent="-20955" rtl="0">
              <a:lnSpc>
                <a:spcPct val="136000"/>
              </a:lnSpc>
              <a:spcBef>
                <a:spcPts val="55"/>
              </a:spcBef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ARE STRENGTHENING </a:t>
            </a:r>
            <a:r>
              <a:rPr lang="en-US" sz="16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63 </a:t>
            </a:r>
            <a:r>
              <a:rPr lang="en-US" sz="1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NOTICES OF NEW PROJECTS (6-10 MONTHS)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3916" y="4118559"/>
            <a:ext cx="134988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6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€1.4 BILLION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4708" y="1615897"/>
            <a:ext cx="2615692" cy="537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6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251 PROJECTS </a:t>
            </a: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AT DIFFERENT PHASES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790"/>
              </a:spcBef>
            </a:pPr>
            <a:r>
              <a:rPr lang="en-US" sz="11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OF MATURITY</a:t>
            </a:r>
            <a:endParaRPr sz="11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4708" y="2233675"/>
            <a:ext cx="1244092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95"/>
              </a:spcBef>
            </a:pPr>
            <a:r>
              <a:rPr lang="en-US" sz="16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€2.9 BILLION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68248" y="1148537"/>
            <a:ext cx="170942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t>WE CREATE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62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84708" y="1758441"/>
            <a:ext cx="2234692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TAXIS NET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€6,900,000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708" y="2304414"/>
            <a:ext cx="2920492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NATIONAL REGISTRY OFFICE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€26,000,000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4708" y="2850006"/>
            <a:ext cx="272097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RURAL BROADBAND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€161,000,000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708" y="3397377"/>
            <a:ext cx="192341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SYZEFXIS I: 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€44,000,000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4708" y="3942994"/>
            <a:ext cx="148272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112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€10,500,000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52322" y="1311351"/>
            <a:ext cx="32181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400" b="1">
                <a:latin typeface="Calibri" panose="020F0502020204030204"/>
                <a:cs typeface="Calibri" panose="020F0502020204030204"/>
              </a:rPr>
              <a:t>IMPORTANT COMPLETED PROJECTS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03445" y="1756917"/>
            <a:ext cx="302133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MUSEUM OF ACROPOLIS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€1,750,000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3445" y="2302509"/>
            <a:ext cx="186372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G-CLOUD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€17,500,000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03445" y="2848482"/>
            <a:ext cx="277241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DIGITAL CARE I: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€99,500,000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03444" y="3395598"/>
            <a:ext cx="2687319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FREEDOM PASS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€85,310,000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03444" y="3941470"/>
            <a:ext cx="291655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FREEDOM PASS DATA:</a:t>
            </a: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€10,000,000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47" y="1741932"/>
            <a:ext cx="149351" cy="254660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952" y="496823"/>
            <a:ext cx="995172" cy="71932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567688" y="4324603"/>
            <a:ext cx="5214112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3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SUPPORT OF THE VACCINATION SYSTEM AGAINST COVID-19: €9,000,000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4712</Words>
  <Application>WPS Presentation</Application>
  <PresentationFormat>On-screen Show (16:9)</PresentationFormat>
  <Paragraphs>269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Arial MT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WE DEVELOP, PLAN, DESIGN, IMPLEMENT AND MANAGE</vt:lpstr>
      <vt:lpstr>WE UPGRADE</vt:lpstr>
      <vt:lpstr>WE ENHANCE</vt:lpstr>
      <vt:lpstr>WE DEVELOP</vt:lpstr>
      <vt:lpstr>WE CREATE</vt:lpstr>
      <vt:lpstr>IMPORTANT COMPLETED PROJECTS</vt:lpstr>
      <vt:lpstr>PROJECTS IN PROGRESS</vt:lpstr>
      <vt:lpstr>WE ARE KEY PLAYERS</vt:lpstr>
      <vt:lpstr>ECONOMY &amp; SOCIETY</vt:lpstr>
      <vt:lpstr>HEALTH</vt:lpstr>
      <vt:lpstr>TELECOMMUNICATIONS &amp; TECHNOLOGY</vt:lpstr>
      <vt:lpstr>DETAILS OF STATE AID ACTIONS</vt:lpstr>
      <vt:lpstr>DETAILS OF STATE AID ACTIONS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Marykate Politopoulou</dc:creator>
  <cp:lastModifiedBy>stsivou</cp:lastModifiedBy>
  <cp:revision>6</cp:revision>
  <dcterms:created xsi:type="dcterms:W3CDTF">2023-06-15T09:24:00Z</dcterms:created>
  <dcterms:modified xsi:type="dcterms:W3CDTF">2023-07-19T08:14:24Z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2022-10-14T03:00:00Z</vt:filetime>
  </property>
  <property fmtid="{D5CDD505-2E9C-101B-9397-08002B2CF9AE}" pid="3" name="Creator">
    <vt:lpwstr>Microsoft® PowerPoint® για το Microsoft 365</vt:lpwstr>
  </property>
  <property fmtid="{D5CDD505-2E9C-101B-9397-08002B2CF9AE}" pid="4" name="LastSaved">
    <vt:filetime>2023-06-15T03:00:00Z</vt:filetime>
  </property>
  <property fmtid="{D5CDD505-2E9C-101B-9397-08002B2CF9AE}" pid="5" name="ICV">
    <vt:lpwstr>E8D0B9999B0B4421B8B45B0605A59B26</vt:lpwstr>
  </property>
  <property fmtid="{D5CDD505-2E9C-101B-9397-08002B2CF9AE}" pid="6" name="KSOProductBuildVer">
    <vt:lpwstr>1033-11.2.0.11417</vt:lpwstr>
  </property>
</Properties>
</file>