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9144000" cy="51435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 sz="20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 sz="16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 sz="20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6387" y="961034"/>
            <a:ext cx="3746500" cy="300672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sz="13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7348" y="957556"/>
            <a:ext cx="3883659" cy="260921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sz="1300" b="0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 sz="20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3" cy="51434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85719" y="652018"/>
            <a:ext cx="2972561" cy="33083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5946" y="1098321"/>
            <a:ext cx="7452106" cy="2729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rtl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17538" y="4603191"/>
            <a:ext cx="1501775" cy="19050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 sz="13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pPr marL="12700" rtl="0">
              <a:lnSpc>
                <a:spcPts val="1330"/>
              </a:lnSpc>
            </a:pPr>
            <a:r>
              <a:rPr lang="en-US" spc="-10"/>
              <a:t>#transformingGReece</a:t>
            </a:r>
            <a:endParaRPr lang="en-US" spc="-1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3.pn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618232" y="531876"/>
            <a:ext cx="3907536" cy="312724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" y="240791"/>
            <a:ext cx="266700" cy="45659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450082" y="3908552"/>
            <a:ext cx="2252980" cy="323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95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#transformingGReece</a:t>
            </a:r>
            <a:endParaRPr sz="195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1200" y="4466595"/>
            <a:ext cx="2666999" cy="521938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" algn="ctr" rtl="0">
              <a:lnSpc>
                <a:spcPct val="100000"/>
              </a:lnSpc>
              <a:spcBef>
                <a:spcPts val="550"/>
              </a:spcBef>
            </a:pPr>
            <a:r>
              <a:rPr lang="en-US" sz="13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VASILIS DEMESTICHAS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algn="ctr" rtl="0">
              <a:lnSpc>
                <a:spcPct val="100000"/>
              </a:lnSpc>
              <a:spcBef>
                <a:spcPts val="445"/>
              </a:spcBef>
            </a:pPr>
            <a:r>
              <a:rPr lang="en-US" sz="13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DIRECTOR GENERAL OF OPERATIONS</a:t>
            </a:r>
            <a:endParaRPr sz="13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3352292" y="2876550"/>
            <a:ext cx="2350770" cy="932307"/>
          </a:xfrm>
          <a:prstGeom prst="rect">
            <a:avLst/>
          </a:prstGeom>
          <a:solidFill>
            <a:srgbClr val="018DB0"/>
          </a:solidFill>
        </p:spPr>
        <p:txBody>
          <a:bodyPr vert="horz" wrap="square" lIns="0" tIns="69850" rIns="0" bIns="0" rtlCol="0">
            <a:spAutoFit/>
          </a:bodyPr>
          <a:lstStyle/>
          <a:p>
            <a:pPr marL="1270" algn="ctr" rtl="0">
              <a:lnSpc>
                <a:spcPct val="100000"/>
              </a:lnSpc>
              <a:spcBef>
                <a:spcPts val="550"/>
              </a:spcBef>
            </a:pPr>
            <a:r>
              <a:rPr lang="en-US" sz="28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INFORMATION</a:t>
            </a:r>
            <a:br>
              <a:rPr lang="el-GR" sz="28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</a:br>
            <a:r>
              <a:rPr lang="en-US" sz="28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SOCIETY</a:t>
            </a:r>
            <a:endParaRPr sz="2800" b="1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135648"/>
            <a:ext cx="9143999" cy="4869942"/>
          </a:xfrm>
          <a:prstGeom prst="rect">
            <a:avLst/>
          </a:prstGeom>
        </p:spPr>
      </p:pic>
      <p:sp>
        <p:nvSpPr>
          <p:cNvPr id="3" name="object 5"/>
          <p:cNvSpPr txBox="1"/>
          <p:nvPr/>
        </p:nvSpPr>
        <p:spPr>
          <a:xfrm>
            <a:off x="2133599" y="1962150"/>
            <a:ext cx="4876800" cy="378309"/>
          </a:xfrm>
          <a:prstGeom prst="rect">
            <a:avLst/>
          </a:prstGeom>
          <a:solidFill>
            <a:srgbClr val="018DB0"/>
          </a:solidFill>
        </p:spPr>
        <p:txBody>
          <a:bodyPr vert="horz" wrap="square" lIns="0" tIns="69850" rIns="0" bIns="0" rtlCol="0">
            <a:spAutoFit/>
          </a:bodyPr>
          <a:lstStyle/>
          <a:p>
            <a:pPr marL="1270" algn="ctr" rtl="0">
              <a:lnSpc>
                <a:spcPct val="100000"/>
              </a:lnSpc>
              <a:spcBef>
                <a:spcPts val="550"/>
              </a:spcBef>
            </a:pPr>
            <a:r>
              <a:rPr lang="en-US" sz="20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GREECE IS PROGRESSING INTO THE NEW ERA.</a:t>
            </a:r>
            <a:endParaRPr sz="20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3987" cy="51434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25548" y="1518919"/>
            <a:ext cx="5515610" cy="1427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" algn="ctr" rtl="0">
              <a:lnSpc>
                <a:spcPct val="100000"/>
              </a:lnSpc>
              <a:spcBef>
                <a:spcPts val="95"/>
              </a:spcBef>
            </a:pPr>
            <a:r>
              <a:rPr lang="en-US" sz="16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FOCUS ON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30"/>
              </a:spcBef>
            </a:pP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270" algn="ctr" rtl="0">
              <a:lnSpc>
                <a:spcPct val="100000"/>
              </a:lnSpc>
              <a:spcBef>
                <a:spcPts val="5"/>
              </a:spcBef>
            </a:pPr>
            <a:r>
              <a:rPr lang="en-US" sz="16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THE DIGITAL TRANSFORMATION OF THE COMPANY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30"/>
              </a:spcBef>
            </a:pP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algn="ctr" rtl="0">
              <a:lnSpc>
                <a:spcPct val="100000"/>
              </a:lnSpc>
            </a:pPr>
            <a:r>
              <a:rPr lang="en-US" sz="16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STRENGTHENING AND EMPOWERING HUMAN RESOURCES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195" y="3112020"/>
            <a:ext cx="7863840" cy="160628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19401" y="652018"/>
            <a:ext cx="3429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dirty="0"/>
              <a:t>TRANSITION TO THE NEW ERA</a:t>
            </a:r>
            <a:endParaRPr dirty="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8" name="object 5"/>
          <p:cNvSpPr txBox="1"/>
          <p:nvPr/>
        </p:nvSpPr>
        <p:spPr>
          <a:xfrm>
            <a:off x="228600" y="3253866"/>
            <a:ext cx="2350770" cy="285976"/>
          </a:xfrm>
          <a:prstGeom prst="rect">
            <a:avLst/>
          </a:prstGeom>
          <a:solidFill>
            <a:srgbClr val="018DB0"/>
          </a:solidFill>
        </p:spPr>
        <p:txBody>
          <a:bodyPr vert="horz" wrap="square" lIns="0" tIns="69850" rIns="0" bIns="0" rtlCol="0">
            <a:spAutoFit/>
          </a:bodyPr>
          <a:lstStyle/>
          <a:p>
            <a:pPr marL="1270" algn="ctr" rtl="0">
              <a:lnSpc>
                <a:spcPct val="100000"/>
              </a:lnSpc>
              <a:spcBef>
                <a:spcPts val="55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 COMMUNICATE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5"/>
          <p:cNvSpPr txBox="1"/>
          <p:nvPr/>
        </p:nvSpPr>
        <p:spPr>
          <a:xfrm>
            <a:off x="3004565" y="3253866"/>
            <a:ext cx="2350770" cy="285976"/>
          </a:xfrm>
          <a:prstGeom prst="rect">
            <a:avLst/>
          </a:prstGeom>
          <a:solidFill>
            <a:srgbClr val="018DB0"/>
          </a:solidFill>
        </p:spPr>
        <p:txBody>
          <a:bodyPr vert="horz" wrap="square" lIns="0" tIns="69850" rIns="0" bIns="0" rtlCol="0">
            <a:spAutoFit/>
          </a:bodyPr>
          <a:lstStyle/>
          <a:p>
            <a:pPr marL="1270" algn="ctr" rtl="0">
              <a:lnSpc>
                <a:spcPct val="100000"/>
              </a:lnSpc>
              <a:spcBef>
                <a:spcPts val="55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 COOPERATE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5772911" y="3253866"/>
            <a:ext cx="2350770" cy="285976"/>
          </a:xfrm>
          <a:prstGeom prst="rect">
            <a:avLst/>
          </a:prstGeom>
          <a:solidFill>
            <a:srgbClr val="018DB0"/>
          </a:solidFill>
        </p:spPr>
        <p:txBody>
          <a:bodyPr vert="horz" wrap="square" lIns="0" tIns="69850" rIns="0" bIns="0" rtlCol="0">
            <a:spAutoFit/>
          </a:bodyPr>
          <a:lstStyle/>
          <a:p>
            <a:pPr marL="1270" algn="ctr" rtl="0">
              <a:lnSpc>
                <a:spcPct val="100000"/>
              </a:lnSpc>
              <a:spcBef>
                <a:spcPts val="55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 ARE MODERNISED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31" y="327406"/>
            <a:ext cx="1775969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700" dirty="0"/>
              <a:t>INFRASTRUCTURE</a:t>
            </a:r>
            <a:endParaRPr lang="en-US" sz="1700"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14959" y="1258925"/>
            <a:ext cx="4062095" cy="278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118110" indent="-172720" rtl="0">
              <a:lnSpc>
                <a:spcPct val="150000"/>
              </a:lnSpc>
              <a:spcBef>
                <a:spcPts val="100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CREATION OF MODERN, FUNCTIONAL OFFICE AND MEETING ROOMS EQUIPPED WITH MODERN PRESENTATION FACILITIES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84785" marR="5080" indent="-172720" rtl="0">
              <a:lnSpc>
                <a:spcPct val="150000"/>
              </a:lnSpc>
              <a:spcBef>
                <a:spcPts val="790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COMPLETE UPGRADE OF THE CENTRAL IT &amp; COMMUNICATIONS INFRASTRUCTURE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60"/>
              </a:spcBef>
              <a:buClr>
                <a:srgbClr val="FFFFFF"/>
              </a:buClr>
              <a:buFont typeface="Arial MT"/>
              <a:buChar char="•"/>
            </a:pP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FULL OPERATION OF SECURE REMOTE ACCESS INFRASTRUCTURE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84785" marR="273050" rtl="0">
              <a:lnSpc>
                <a:spcPct val="150000"/>
              </a:lnSpc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 ALL EMPLOYEES (TELEWORKING)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1791"/>
            <a:ext cx="2438399" cy="42824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981194" y="1590547"/>
            <a:ext cx="3716020" cy="23474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 rtl="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INSTALLATION OF FIBRE OPTIC &amp; WI-FI NETWORK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Arial MT"/>
              <a:buChar char="•"/>
            </a:pP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INSTALLATION OF A NEW CALL CENTRE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84785" rtl="0">
              <a:lnSpc>
                <a:spcPct val="100000"/>
              </a:lnSpc>
              <a:spcBef>
                <a:spcPts val="84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MODERN IP TECHNOLOGY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55"/>
              </a:spcBef>
            </a:pPr>
            <a:endParaRPr sz="13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IMPLEMENTATION OF MANAGED PRINTING SYSTEM (MPS)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84785" rtl="0">
              <a:lnSpc>
                <a:spcPct val="100000"/>
              </a:lnSpc>
              <a:spcBef>
                <a:spcPts val="84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 OPTIMISED PRINTING MANAGEMENT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35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JOINING SYZEFXIS II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9184" y="3986783"/>
            <a:ext cx="5486400" cy="115671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17307" y="3332988"/>
            <a:ext cx="1691640" cy="1156716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7406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31" y="327406"/>
            <a:ext cx="2438399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700" dirty="0"/>
              <a:t>ORGANISATION</a:t>
            </a:r>
            <a:endParaRPr lang="en-US" sz="1700"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1791"/>
            <a:ext cx="2438399" cy="42824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444364" y="1088087"/>
            <a:ext cx="4471036" cy="362278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rtl="0">
              <a:lnSpc>
                <a:spcPct val="150000"/>
              </a:lnSpc>
              <a:spcBef>
                <a:spcPts val="90"/>
              </a:spcBef>
            </a:pPr>
            <a:r>
              <a:rPr lang="en-US" sz="14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RECORDING AND MAKING AVAILABLE THE OPERATIONAL PROCEDURES USING THE APPROPRIATE WEB APPLICATION “ADONIS”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30"/>
              </a:spcBef>
            </a:pPr>
            <a:endParaRPr sz="1950" kern="0" dirty="0">
              <a:latin typeface="Calibri" panose="020F0502020204030204"/>
              <a:cs typeface="Calibri" panose="020F0502020204030204"/>
            </a:endParaRPr>
          </a:p>
          <a:p>
            <a:pPr marL="12700" marR="386715" rtl="0">
              <a:lnSpc>
                <a:spcPct val="150000"/>
              </a:lnSpc>
            </a:pPr>
            <a:r>
              <a:rPr lang="en-US" sz="14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CONTINUOUS COMPLIANCE ACTIVITIES WITH THE CURRENT NATIONAL AND COMMUNITY INSTITUTIONAL FRAMEWORK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15"/>
              </a:spcBef>
            </a:pPr>
            <a:endParaRPr sz="125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</a:pPr>
            <a:r>
              <a:rPr lang="en-US" sz="14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IMPLEMENTATION OF A RENEWED AND USABLE CORPORATE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840"/>
              </a:spcBef>
            </a:pPr>
            <a:r>
              <a:rPr lang="en-US" sz="14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INTRANET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10639" y="3890771"/>
            <a:ext cx="2717292" cy="125272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4" name="object 4"/>
          <p:cNvSpPr txBox="1"/>
          <p:nvPr/>
        </p:nvSpPr>
        <p:spPr>
          <a:xfrm>
            <a:off x="421640" y="1521688"/>
            <a:ext cx="3674110" cy="25724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43280" rtl="0">
              <a:lnSpc>
                <a:spcPct val="150000"/>
              </a:lnSpc>
              <a:spcBef>
                <a:spcPts val="10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NEW STATUTES &amp; MODERNISATION OF THE OPERATING RULES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</a:pPr>
            <a:endParaRPr sz="20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REINFORCEMENT OF THE CAPACITY AND QUALITY MANAGEMENT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840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SYSTEM TO COVER THE WHOLE RANGE OF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  <a:p>
            <a:pPr marL="12700" rtl="0">
              <a:lnSpc>
                <a:spcPct val="100000"/>
              </a:lnSpc>
              <a:spcBef>
                <a:spcPts val="845"/>
              </a:spcBef>
            </a:pPr>
            <a:r>
              <a:rPr lang="en-US" sz="14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ACTIVITIES</a:t>
            </a:r>
            <a:endParaRPr sz="14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030" y="327406"/>
            <a:ext cx="2461769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7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HUMAN RESOURCES</a:t>
            </a:r>
            <a:endParaRPr sz="17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0073" y="901700"/>
            <a:ext cx="5916358" cy="363650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448683" y="915415"/>
            <a:ext cx="251015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n-US" sz="21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2022</a:t>
            </a:r>
            <a:r>
              <a:rPr lang="en-US" sz="18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</a:t>
            </a:r>
            <a:r>
              <a:rPr lang="en-US" sz="2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200 </a:t>
            </a:r>
            <a:r>
              <a:rPr lang="en-US" sz="18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EMPLOYEES</a:t>
            </a:r>
            <a:endParaRPr sz="18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882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  <p:sp>
        <p:nvSpPr>
          <p:cNvPr id="6" name="object 6"/>
          <p:cNvSpPr txBox="1"/>
          <p:nvPr/>
        </p:nvSpPr>
        <p:spPr>
          <a:xfrm>
            <a:off x="895908" y="4219752"/>
            <a:ext cx="23755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n-US" sz="21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2019</a:t>
            </a:r>
            <a:r>
              <a:rPr lang="en-US" sz="18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: </a:t>
            </a:r>
            <a:r>
              <a:rPr lang="en-US" sz="21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60 </a:t>
            </a:r>
            <a:r>
              <a:rPr lang="en-US" sz="18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EMPLOYEES</a:t>
            </a:r>
            <a:endParaRPr sz="1800" kern="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30" y="327406"/>
            <a:ext cx="2684019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700"/>
              <a:t>HUMAN RESOURCES</a:t>
            </a:r>
            <a:endParaRPr lang="en-US" sz="170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194050" y="3293745"/>
            <a:ext cx="389255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7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ELEARNING EDUCATIONAL MATERIAL</a:t>
            </a:r>
            <a:endParaRPr sz="17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4050" y="3806748"/>
            <a:ext cx="5859780" cy="595676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56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7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 THE LEARNING MANAGEMENT SYSTEM</a:t>
            </a:r>
            <a:r>
              <a:rPr lang="en-US" sz="1700" kern="0">
                <a:latin typeface="Calibri" panose="020F0502020204030204"/>
                <a:cs typeface="Calibri" panose="020F0502020204030204"/>
              </a:rPr>
              <a:t> </a:t>
            </a:r>
            <a:r>
              <a:rPr lang="en-US" sz="17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(LMS)</a:t>
            </a:r>
            <a:endParaRPr sz="17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0570" y="1462278"/>
            <a:ext cx="1219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n-US" sz="1800" b="1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EDUCATION</a:t>
            </a:r>
            <a:endParaRPr sz="18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7920" y="947165"/>
            <a:ext cx="185128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700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PROCEDURES</a:t>
            </a:r>
            <a:endParaRPr sz="17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7920" y="1418082"/>
            <a:ext cx="3375280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7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TOOLS </a:t>
            </a:r>
            <a:r>
              <a:rPr lang="en-US" sz="15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(PMP, RMP, AI)</a:t>
            </a:r>
            <a:endParaRPr sz="15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77920" y="1887727"/>
            <a:ext cx="4189729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 rtl="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lang="en-US" sz="17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SKILLS DEVELOPMENT </a:t>
            </a:r>
            <a:r>
              <a:rPr lang="en-US" sz="15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(Soft Skills, Coaching)</a:t>
            </a:r>
            <a:endParaRPr sz="15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buClr>
                <a:srgbClr val="FFFFFF"/>
              </a:buClr>
              <a:buFont typeface="Arial MT"/>
              <a:buChar char="•"/>
            </a:pPr>
            <a:endParaRPr sz="19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Font typeface="Arial MT"/>
              <a:buChar char="•"/>
            </a:pPr>
            <a:endParaRPr sz="1800" kern="0" dirty="0">
              <a:latin typeface="Calibri" panose="020F0502020204030204"/>
              <a:cs typeface="Calibri" panose="020F0502020204030204"/>
            </a:endParaRPr>
          </a:p>
          <a:p>
            <a:pPr marL="364490" indent="-335915" rtl="0">
              <a:lnSpc>
                <a:spcPct val="100000"/>
              </a:lnSpc>
              <a:buFont typeface="Arial MT"/>
              <a:buChar char="•"/>
              <a:tabLst>
                <a:tab pos="363855" algn="l"/>
                <a:tab pos="364490" algn="l"/>
              </a:tabLst>
            </a:pPr>
            <a:r>
              <a:rPr lang="en-US" sz="17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INTRANET LEARNING ZONE</a:t>
            </a:r>
            <a:endParaRPr sz="17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2179" y="1357883"/>
            <a:ext cx="865632" cy="54101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50570" y="3229101"/>
            <a:ext cx="1525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en-US" sz="1800" b="1" kern="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DEVELOPMENT</a:t>
            </a:r>
            <a:endParaRPr sz="1800" kern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2179" y="3198876"/>
            <a:ext cx="865632" cy="542544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6644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30" y="327406"/>
            <a:ext cx="3299969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700"/>
              <a:t>SYSTEMS AND TOOLS</a:t>
            </a:r>
            <a:endParaRPr lang="en-US" sz="170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456387" y="961034"/>
            <a:ext cx="3746500" cy="319549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84785" indent="-172720" rtl="0">
              <a:lnSpc>
                <a:spcPct val="100000"/>
              </a:lnSpc>
              <a:spcBef>
                <a:spcPts val="880"/>
              </a:spcBef>
              <a:buFont typeface="Arial MT"/>
              <a:buChar char="•"/>
              <a:tabLst>
                <a:tab pos="185420" algn="l"/>
              </a:tabLst>
            </a:pPr>
            <a:r>
              <a:rPr dirty="0"/>
              <a:t>NEW INFORMATION SYSTEMS</a:t>
            </a:r>
            <a:endParaRPr dirty="0"/>
          </a:p>
          <a:p>
            <a:pPr marL="184785" rtl="0">
              <a:lnSpc>
                <a:spcPct val="100000"/>
              </a:lnSpc>
              <a:spcBef>
                <a:spcPts val="785"/>
              </a:spcBef>
            </a:pPr>
            <a:r>
              <a:rPr dirty="0"/>
              <a:t>ERP &amp; HRMS</a:t>
            </a:r>
            <a:endParaRPr dirty="0"/>
          </a:p>
          <a:p>
            <a:pPr rtl="0">
              <a:lnSpc>
                <a:spcPct val="100000"/>
              </a:lnSpc>
              <a:spcBef>
                <a:spcPts val="55"/>
              </a:spcBef>
            </a:pPr>
            <a:endParaRPr sz="1250" dirty="0"/>
          </a:p>
          <a:p>
            <a:pPr marL="184785" indent="-172720" rtl="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dirty="0"/>
              <a:t>DOCUMENT MANAGEMENT INFORMATION SYSTEM -</a:t>
            </a:r>
            <a:r>
              <a:rPr lang="en-US" dirty="0"/>
              <a:t> </a:t>
            </a:r>
            <a:r>
              <a:rPr dirty="0"/>
              <a:t>USE OF ADVANCED DIGITAL SIGNATURE</a:t>
            </a:r>
            <a:endParaRPr dirty="0"/>
          </a:p>
          <a:p>
            <a:pPr marL="184785" marR="339725" indent="-172720" rtl="0">
              <a:lnSpc>
                <a:spcPct val="150000"/>
              </a:lnSpc>
              <a:spcBef>
                <a:spcPts val="805"/>
              </a:spcBef>
              <a:buFont typeface="Arial MT"/>
              <a:buChar char="•"/>
              <a:tabLst>
                <a:tab pos="185420" algn="l"/>
              </a:tabLst>
            </a:pPr>
            <a:r>
              <a:rPr dirty="0"/>
              <a:t>USE OF MODERN CLOUD COMPUTING TECHNOLOGIES FOR THE OFFICE AUTOMATION &amp; COLLABORATION TOOLS</a:t>
            </a:r>
            <a:endParaRPr dirty="0"/>
          </a:p>
          <a:p>
            <a:pPr marL="184785" marR="712470" indent="-172720" rtl="0">
              <a:lnSpc>
                <a:spcPct val="150000"/>
              </a:lnSpc>
              <a:spcBef>
                <a:spcPts val="795"/>
              </a:spcBef>
              <a:buFont typeface="Arial MT"/>
              <a:buChar char="•"/>
              <a:tabLst>
                <a:tab pos="185420" algn="l"/>
              </a:tabLst>
            </a:pPr>
            <a:r>
              <a:rPr dirty="0"/>
              <a:t>INFORMATION SYSTEM FOR THE</a:t>
            </a:r>
            <a:r>
              <a:rPr lang="en-US" dirty="0"/>
              <a:t> </a:t>
            </a:r>
            <a:r>
              <a:rPr dirty="0"/>
              <a:t>MANAGEMENT AND CONTROL OF THE  CONTRACTS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xfrm>
            <a:off x="4697348" y="957556"/>
            <a:ext cx="3883659" cy="249337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84785" indent="-172720" rtl="0">
              <a:lnSpc>
                <a:spcPct val="100000"/>
              </a:lnSpc>
              <a:spcBef>
                <a:spcPts val="885"/>
              </a:spcBef>
              <a:buFont typeface="Arial MT"/>
              <a:buChar char="•"/>
              <a:tabLst>
                <a:tab pos="185420" algn="l"/>
              </a:tabLst>
            </a:pPr>
            <a:r>
              <a:rPr dirty="0"/>
              <a:t>ROBOTIC PROCESS AUTOMATION (RPA): COVERAGE OF</a:t>
            </a:r>
            <a:r>
              <a:rPr lang="en-US" dirty="0"/>
              <a:t> </a:t>
            </a:r>
            <a:r>
              <a:rPr dirty="0"/>
              <a:t>THE FINANCIAL DIRECTORATE’S OPERATIONS</a:t>
            </a:r>
            <a:endParaRPr dirty="0"/>
          </a:p>
          <a:p>
            <a:pPr rtl="0">
              <a:lnSpc>
                <a:spcPct val="100000"/>
              </a:lnSpc>
              <a:spcBef>
                <a:spcPts val="55"/>
              </a:spcBef>
            </a:pPr>
            <a:endParaRPr sz="1250" dirty="0"/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dirty="0"/>
              <a:t>AUTOMATIC GENERATION SYSTEM</a:t>
            </a:r>
            <a:r>
              <a:rPr lang="en-US" dirty="0"/>
              <a:t> </a:t>
            </a:r>
            <a:r>
              <a:rPr dirty="0"/>
              <a:t>OF DOCUMENTS: AUTOMATIC COMPLETION OF TEMPLATE DOCUMENTS KEPT IN THE CAPACITY AND QUALITY MANAGEMENT SYSTEM</a:t>
            </a:r>
            <a:endParaRPr dirty="0"/>
          </a:p>
          <a:p>
            <a:pPr rtl="0">
              <a:lnSpc>
                <a:spcPct val="100000"/>
              </a:lnSpc>
              <a:spcBef>
                <a:spcPts val="55"/>
              </a:spcBef>
            </a:pPr>
            <a:endParaRPr sz="1250" dirty="0"/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dirty="0"/>
              <a:t>KNOWLEDGE MANAGEMENT SYSTEM: COLLECTION,</a:t>
            </a:r>
            <a:endParaRPr dirty="0"/>
          </a:p>
          <a:p>
            <a:pPr marL="184785" marR="5080" rtl="0">
              <a:lnSpc>
                <a:spcPct val="150000"/>
              </a:lnSpc>
              <a:spcBef>
                <a:spcPts val="5"/>
              </a:spcBef>
            </a:pPr>
            <a:r>
              <a:rPr dirty="0"/>
              <a:t>EVALUATION, CLASSIFICATION, ARCHIVING, AVAILABILITY AND DIFFUSION OF KNOWLEDGE.</a:t>
            </a:r>
            <a:endParaRPr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0247" y="233172"/>
            <a:ext cx="288036" cy="491032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882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31" y="327406"/>
            <a:ext cx="1852169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700"/>
              <a:t>CERTIFICATIONS</a:t>
            </a:r>
            <a:endParaRPr lang="en-US" sz="170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845946" y="1098321"/>
            <a:ext cx="7452106" cy="298415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462405" indent="-172720" rtl="0">
              <a:lnSpc>
                <a:spcPct val="100000"/>
              </a:lnSpc>
              <a:spcBef>
                <a:spcPts val="470"/>
              </a:spcBef>
              <a:buFont typeface="Arial MT"/>
              <a:buChar char="•"/>
              <a:tabLst>
                <a:tab pos="1463675" algn="l"/>
              </a:tabLst>
            </a:pPr>
            <a:r>
              <a:rPr dirty="0"/>
              <a:t>ISO 45001</a:t>
            </a:r>
            <a:endParaRPr dirty="0"/>
          </a:p>
          <a:p>
            <a:pPr marL="1462405" rtl="0">
              <a:lnSpc>
                <a:spcPct val="100000"/>
              </a:lnSpc>
              <a:spcBef>
                <a:spcPts val="375"/>
              </a:spcBef>
            </a:pPr>
            <a:r>
              <a:rPr lang="en-US" b="0" dirty="0">
                <a:latin typeface="Calibri" panose="020F0502020204030204"/>
                <a:cs typeface="Calibri" panose="020F0502020204030204"/>
              </a:rPr>
              <a:t>OCCUPATIONAL HEALTH &amp; SAFETY MANAGEMENT SYSTEM</a:t>
            </a:r>
            <a:endParaRPr lang="en-US" b="0" dirty="0">
              <a:latin typeface="Calibri" panose="020F0502020204030204"/>
              <a:cs typeface="Calibri" panose="020F0502020204030204"/>
            </a:endParaRPr>
          </a:p>
          <a:p>
            <a:pPr marL="1277620" rtl="0">
              <a:lnSpc>
                <a:spcPct val="100000"/>
              </a:lnSpc>
            </a:pPr>
            <a:endParaRPr b="0" dirty="0">
              <a:latin typeface="Calibri" panose="020F0502020204030204"/>
              <a:cs typeface="Calibri" panose="020F0502020204030204"/>
            </a:endParaRPr>
          </a:p>
          <a:p>
            <a:pPr marL="1462405" indent="-172720" rtl="0">
              <a:lnSpc>
                <a:spcPct val="100000"/>
              </a:lnSpc>
              <a:spcBef>
                <a:spcPts val="1035"/>
              </a:spcBef>
              <a:buFont typeface="Arial MT"/>
              <a:buChar char="•"/>
              <a:tabLst>
                <a:tab pos="1463675" algn="l"/>
              </a:tabLst>
            </a:pPr>
            <a:r>
              <a:rPr dirty="0"/>
              <a:t>ISO 27001</a:t>
            </a:r>
            <a:endParaRPr dirty="0"/>
          </a:p>
          <a:p>
            <a:pPr marL="1462405" rtl="0">
              <a:lnSpc>
                <a:spcPct val="100000"/>
              </a:lnSpc>
              <a:spcBef>
                <a:spcPts val="370"/>
              </a:spcBef>
            </a:pPr>
            <a:r>
              <a:rPr lang="en-US" b="0" dirty="0">
                <a:latin typeface="Calibri" panose="020F0502020204030204"/>
                <a:cs typeface="Calibri" panose="020F0502020204030204"/>
              </a:rPr>
              <a:t>INFORMATION SECURITY MANAGEMENT SYSTEM,</a:t>
            </a:r>
            <a:endParaRPr lang="en-US" b="0" dirty="0">
              <a:latin typeface="Calibri" panose="020F0502020204030204"/>
              <a:cs typeface="Calibri" panose="020F0502020204030204"/>
            </a:endParaRPr>
          </a:p>
          <a:p>
            <a:pPr marL="1462405" rtl="0">
              <a:lnSpc>
                <a:spcPct val="100000"/>
              </a:lnSpc>
              <a:spcBef>
                <a:spcPts val="385"/>
              </a:spcBef>
            </a:pPr>
            <a:r>
              <a:rPr lang="en-US" b="0" dirty="0">
                <a:latin typeface="Calibri" panose="020F0502020204030204"/>
                <a:cs typeface="Calibri" panose="020F0502020204030204"/>
              </a:rPr>
              <a:t>FOR THE PURPOSE OF PROTECTING ARCHIVES, DATA AND INFORMATION</a:t>
            </a:r>
            <a:endParaRPr lang="en-US" b="0" dirty="0">
              <a:latin typeface="Calibri" panose="020F0502020204030204"/>
              <a:cs typeface="Calibri" panose="020F0502020204030204"/>
            </a:endParaRPr>
          </a:p>
          <a:p>
            <a:pPr marL="1277620" rtl="0">
              <a:lnSpc>
                <a:spcPct val="100000"/>
              </a:lnSpc>
            </a:pPr>
            <a:endParaRPr b="0" dirty="0">
              <a:latin typeface="Calibri" panose="020F0502020204030204"/>
              <a:cs typeface="Calibri" panose="020F0502020204030204"/>
            </a:endParaRPr>
          </a:p>
          <a:p>
            <a:pPr marL="1462405" indent="-172720" rtl="0">
              <a:lnSpc>
                <a:spcPct val="100000"/>
              </a:lnSpc>
              <a:spcBef>
                <a:spcPts val="1025"/>
              </a:spcBef>
              <a:buFont typeface="Arial MT"/>
              <a:buChar char="•"/>
              <a:tabLst>
                <a:tab pos="1463675" algn="l"/>
              </a:tabLst>
            </a:pPr>
            <a:r>
              <a:rPr dirty="0"/>
              <a:t>ISO 22301</a:t>
            </a:r>
            <a:endParaRPr dirty="0"/>
          </a:p>
          <a:p>
            <a:pPr marL="1462405" rtl="0">
              <a:lnSpc>
                <a:spcPct val="100000"/>
              </a:lnSpc>
              <a:spcBef>
                <a:spcPts val="385"/>
              </a:spcBef>
            </a:pPr>
            <a:r>
              <a:rPr lang="en-US" b="0" dirty="0">
                <a:latin typeface="Calibri" panose="020F0502020204030204"/>
                <a:cs typeface="Calibri" panose="020F0502020204030204"/>
              </a:rPr>
              <a:t>BUSINESS CONTINUITY MANAGEMENT SYSTEM</a:t>
            </a:r>
            <a:endParaRPr lang="en-US" b="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4340" y="307847"/>
            <a:ext cx="1612392" cy="48356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580514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1684" y="1407667"/>
            <a:ext cx="4882515" cy="2597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indent="-172720" rtl="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6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IT IMPROVES EMPLOYEES’ SATISFACTION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Arial MT"/>
              <a:buChar char="•"/>
            </a:pPr>
            <a:endParaRPr sz="22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6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IT IMPROVES THE CUSTOMER EXPERIENCE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Arial MT"/>
              <a:buChar char="•"/>
            </a:pPr>
            <a:endParaRPr sz="22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6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IT SAVES COSTS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Arial MT"/>
              <a:buChar char="•"/>
            </a:pPr>
            <a:endParaRPr sz="22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6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IT INCREASES PRODUCTIVITY AND QUALITY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  <a:p>
            <a:pPr rtl="0"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Arial MT"/>
              <a:buChar char="•"/>
            </a:pPr>
            <a:endParaRPr sz="2200" kern="0" dirty="0">
              <a:latin typeface="Calibri" panose="020F0502020204030204"/>
              <a:cs typeface="Calibri" panose="020F0502020204030204"/>
            </a:endParaRPr>
          </a:p>
          <a:p>
            <a:pPr marL="184785" indent="-172720" rtl="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lang="en-US" sz="1600" kern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IT EXPANDS NEW POSSIBILITIES</a:t>
            </a:r>
            <a:endParaRPr sz="1600" kern="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031" y="327406"/>
            <a:ext cx="1090169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5"/>
              </a:spcBef>
            </a:pPr>
            <a:r>
              <a:rPr lang="en-US" sz="1700" dirty="0"/>
              <a:t>BENEFITS</a:t>
            </a:r>
            <a:endParaRPr lang="en-US" sz="1700" dirty="0"/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626095" y="256031"/>
            <a:ext cx="995172" cy="71932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1" y="530351"/>
            <a:ext cx="2249424" cy="408279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6717538" y="4603191"/>
            <a:ext cx="1740662" cy="169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ts val="1330"/>
              </a:lnSpc>
            </a:pPr>
            <a:r>
              <a:rPr lang="en-US" kern="0"/>
              <a:t>#transformingGReece</a:t>
            </a:r>
            <a:endParaRPr lang="en-US" ker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2562</Words>
  <Application>WPS Presentation</Application>
  <PresentationFormat>On-screen Show (16:9)</PresentationFormat>
  <Paragraphs>141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Calibri</vt:lpstr>
      <vt:lpstr>Arial MT</vt:lpstr>
      <vt:lpstr>Microsoft YaHei</vt:lpstr>
      <vt:lpstr>Arial Unicode MS</vt:lpstr>
      <vt:lpstr>Office Theme</vt:lpstr>
      <vt:lpstr>PowerPoint 演示文稿</vt:lpstr>
      <vt:lpstr>TRANSITION TO THE NEW ERA</vt:lpstr>
      <vt:lpstr>INFRASTRUCTURE</vt:lpstr>
      <vt:lpstr>ORGANISATION</vt:lpstr>
      <vt:lpstr>PowerPoint 演示文稿</vt:lpstr>
      <vt:lpstr>HUMAN RESOURCES</vt:lpstr>
      <vt:lpstr>SYSTEMS AND TOOLS</vt:lpstr>
      <vt:lpstr>CERTIFICATIONS</vt:lpstr>
      <vt:lpstr>BENEFITS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Marykate Politopoulou</dc:creator>
  <cp:lastModifiedBy>stsivou</cp:lastModifiedBy>
  <cp:revision>5</cp:revision>
  <dcterms:created xsi:type="dcterms:W3CDTF">2023-06-15T09:23:00Z</dcterms:created>
  <dcterms:modified xsi:type="dcterms:W3CDTF">2023-07-19T08:14:12Z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2022-10-14T06:00:00Z</vt:filetime>
  </property>
  <property fmtid="{D5CDD505-2E9C-101B-9397-08002B2CF9AE}" pid="3" name="Creator">
    <vt:lpwstr>Microsoft® PowerPoint® για το Microsoft 365</vt:lpwstr>
  </property>
  <property fmtid="{D5CDD505-2E9C-101B-9397-08002B2CF9AE}" pid="4" name="LastSaved">
    <vt:filetime>2023-06-15T06:00:00Z</vt:filetime>
  </property>
  <property fmtid="{D5CDD505-2E9C-101B-9397-08002B2CF9AE}" pid="5" name="ICV">
    <vt:lpwstr>2B71A25F01B64592AD9FD1455A22908F</vt:lpwstr>
  </property>
  <property fmtid="{D5CDD505-2E9C-101B-9397-08002B2CF9AE}" pid="6" name="KSOProductBuildVer">
    <vt:lpwstr>1033-11.2.0.11417</vt:lpwstr>
  </property>
</Properties>
</file>