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58" r:id="rId4"/>
    <p:sldId id="291" r:id="rId5"/>
    <p:sldId id="287" r:id="rId6"/>
    <p:sldId id="288" r:id="rId7"/>
    <p:sldId id="289" r:id="rId8"/>
    <p:sldId id="290" r:id="rId9"/>
    <p:sldId id="272" r:id="rId10"/>
    <p:sldId id="292" r:id="rId11"/>
    <p:sldId id="280" r:id="rId12"/>
    <p:sldId id="294" r:id="rId13"/>
    <p:sldId id="297" r:id="rId14"/>
    <p:sldId id="298" r:id="rId15"/>
    <p:sldId id="299" r:id="rId16"/>
    <p:sldId id="300" r:id="rId17"/>
    <p:sldId id="281" r:id="rId18"/>
    <p:sldId id="282" r:id="rId19"/>
    <p:sldId id="283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Πλούμπη Σοφία" initials="ΠΣ" lastIdx="3" clrIdx="0">
    <p:extLst>
      <p:ext uri="{19B8F6BF-5375-455C-9EA6-DF929625EA0E}">
        <p15:presenceInfo xmlns:p15="http://schemas.microsoft.com/office/powerpoint/2012/main" userId="S::sploum@ktpae.gr::98743a79-04a3-4385-bb31-79ee41f72a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D59C3A-B3E3-480B-9061-78540F4F5C77}" v="1" dt="2022-07-05T14:07:35.8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/>
    <p:restoredTop sz="94663"/>
  </p:normalViewPr>
  <p:slideViewPr>
    <p:cSldViewPr snapToGrid="0" snapToObjects="1">
      <p:cViewPr varScale="1">
        <p:scale>
          <a:sx n="142" d="100"/>
          <a:sy n="142" d="100"/>
        </p:scale>
        <p:origin x="48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0372-D23F-D24A-AB04-5B736A525A86}" type="datetimeFigureOut">
              <a:rPr lang="x-none" smtClean="0"/>
              <a:t>7/5/2022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6523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0372-D23F-D24A-AB04-5B736A525A86}" type="datetimeFigureOut">
              <a:rPr lang="x-none" smtClean="0"/>
              <a:t>7/5/2022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3933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0372-D23F-D24A-AB04-5B736A525A86}" type="datetimeFigureOut">
              <a:rPr lang="x-none" smtClean="0"/>
              <a:t>7/5/2022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95548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 b="1" i="0">
                <a:solidFill>
                  <a:schemeClr val="bg1"/>
                </a:solidFill>
                <a:latin typeface="Zona Pro" panose="02010A03040002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defRPr sz="2000" b="0" i="0">
                <a:solidFill>
                  <a:schemeClr val="bg1"/>
                </a:solidFill>
                <a:latin typeface="Zona Pro" panose="02010A03040002020004" pitchFamily="2" charset="0"/>
              </a:defRPr>
            </a:lvl1pPr>
            <a:lvl2pPr>
              <a:lnSpc>
                <a:spcPct val="150000"/>
              </a:lnSpc>
              <a:defRPr sz="2000" b="0" i="0">
                <a:solidFill>
                  <a:schemeClr val="bg1"/>
                </a:solidFill>
                <a:latin typeface="Zona Pro" panose="02010A03040002020004" pitchFamily="2" charset="0"/>
              </a:defRPr>
            </a:lvl2pPr>
            <a:lvl3pPr>
              <a:lnSpc>
                <a:spcPct val="150000"/>
              </a:lnSpc>
              <a:defRPr sz="2000" b="0" i="0">
                <a:solidFill>
                  <a:schemeClr val="bg1"/>
                </a:solidFill>
                <a:latin typeface="Zona Pro" panose="02010A03040002020004" pitchFamily="2" charset="0"/>
              </a:defRPr>
            </a:lvl3pPr>
            <a:lvl4pPr>
              <a:lnSpc>
                <a:spcPct val="150000"/>
              </a:lnSpc>
              <a:defRPr sz="2000" b="0" i="0">
                <a:solidFill>
                  <a:schemeClr val="bg1"/>
                </a:solidFill>
                <a:latin typeface="Zona Pro" panose="02010A03040002020004" pitchFamily="2" charset="0"/>
              </a:defRPr>
            </a:lvl4pPr>
            <a:lvl5pPr>
              <a:lnSpc>
                <a:spcPct val="150000"/>
              </a:lnSpc>
              <a:defRPr sz="2000" b="0" i="0">
                <a:solidFill>
                  <a:schemeClr val="bg1"/>
                </a:solidFill>
                <a:latin typeface="Zona Pro" panose="02010A03040002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0372-D23F-D24A-AB04-5B736A525A86}" type="datetimeFigureOut">
              <a:rPr lang="x-none" smtClean="0"/>
              <a:t>7/5/2022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196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0372-D23F-D24A-AB04-5B736A525A86}" type="datetimeFigureOut">
              <a:rPr lang="x-none" smtClean="0"/>
              <a:t>7/5/2022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4459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0372-D23F-D24A-AB04-5B736A525A86}" type="datetimeFigureOut">
              <a:rPr lang="x-none" smtClean="0"/>
              <a:t>7/5/2022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6645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0372-D23F-D24A-AB04-5B736A525A86}" type="datetimeFigureOut">
              <a:rPr lang="x-none" smtClean="0"/>
              <a:t>7/5/2022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2284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0372-D23F-D24A-AB04-5B736A525A86}" type="datetimeFigureOut">
              <a:rPr lang="x-none" smtClean="0"/>
              <a:t>7/5/2022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7859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0372-D23F-D24A-AB04-5B736A525A86}" type="datetimeFigureOut">
              <a:rPr lang="x-none" smtClean="0"/>
              <a:t>7/5/2022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96734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0372-D23F-D24A-AB04-5B736A525A86}" type="datetimeFigureOut">
              <a:rPr lang="x-none" smtClean="0"/>
              <a:t>7/5/2022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9702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0372-D23F-D24A-AB04-5B736A525A86}" type="datetimeFigureOut">
              <a:rPr lang="x-none" smtClean="0"/>
              <a:t>7/5/2022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22554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40372-D23F-D24A-AB04-5B736A525A86}" type="datetimeFigureOut">
              <a:rPr lang="x-none" smtClean="0"/>
              <a:t>7/5/2022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27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bg1"/>
          </a:solidFill>
          <a:latin typeface="Zona Pro" panose="02010A03040002020004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5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Zona Pro" panose="02010A03040002020004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Zona Pro" panose="02010A03040002020004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Zona Pro" panose="02010A03040002020004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Zona Pro" panose="02010A03040002020004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Zona Pro" panose="02010A03040002020004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C1138C-AD5B-E148-9D82-15D1CA763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4" t="7292" r="3491" b="17356"/>
          <a:stretch/>
        </p:blipFill>
        <p:spPr>
          <a:xfrm>
            <a:off x="9819" y="0"/>
            <a:ext cx="9124364" cy="5143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B24E34-9EA5-F84C-909F-0784F215D1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707"/>
          <a:stretch/>
        </p:blipFill>
        <p:spPr>
          <a:xfrm>
            <a:off x="2618509" y="532015"/>
            <a:ext cx="3906981" cy="31270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59F169-B797-F842-AF8D-BE5AA5A51DE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 flipH="1">
            <a:off x="312182" y="241535"/>
            <a:ext cx="267510" cy="45655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89EF999-E96A-D843-A548-5BA587162D8C}"/>
              </a:ext>
            </a:extLst>
          </p:cNvPr>
          <p:cNvSpPr txBox="1"/>
          <p:nvPr/>
        </p:nvSpPr>
        <p:spPr>
          <a:xfrm>
            <a:off x="3389161" y="4018936"/>
            <a:ext cx="283579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dirty="0">
                <a:solidFill>
                  <a:schemeClr val="bg1"/>
                </a:solidFill>
              </a:rPr>
              <a:t>#transformingGReece</a:t>
            </a:r>
          </a:p>
        </p:txBody>
      </p:sp>
    </p:spTree>
    <p:extLst>
      <p:ext uri="{BB962C8B-B14F-4D97-AF65-F5344CB8AC3E}">
        <p14:creationId xmlns:p14="http://schemas.microsoft.com/office/powerpoint/2010/main" val="2288915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716B6-8810-5842-9E60-5092EE6C7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01" t="23517" r="13727" b="7622"/>
          <a:stretch/>
        </p:blipFill>
        <p:spPr>
          <a:xfrm>
            <a:off x="1" y="0"/>
            <a:ext cx="914400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F8C41C-8725-A94D-8644-6E9C2EA896FE}"/>
              </a:ext>
            </a:extLst>
          </p:cNvPr>
          <p:cNvSpPr/>
          <p:nvPr/>
        </p:nvSpPr>
        <p:spPr>
          <a:xfrm>
            <a:off x="505801" y="1642738"/>
            <a:ext cx="4118013" cy="263117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ΣΥΖΕΥΞΙΣ ΙΙ</a:t>
            </a: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: 620.000.000€</a:t>
            </a:r>
            <a:endParaRPr lang="en-GR" sz="1300" dirty="0">
              <a:solidFill>
                <a:schemeClr val="bg1"/>
              </a:solidFill>
              <a:latin typeface="Zona Pro" panose="02010A03040002020004" pitchFamily="2" charset="0"/>
            </a:endParaRPr>
          </a:p>
          <a:p>
            <a:pPr marL="285750" indent="-285750"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ΥΠΗΡΕΣΙΕΣ ΤΗΛΕΔΙΑΣΚΕΨΗΣ ΣΕ ΔΙΚΑΣΤΗΡΙΑ ΚΑΙ ΣΩΦΡΟΝΙΣΤΙΚΑ ΚΑΤΑΣΤΗΜΑΤΑ</a:t>
            </a: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: </a:t>
            </a:r>
            <a:b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</a:b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21.080.000€</a:t>
            </a:r>
            <a:endParaRPr lang="en-GR" sz="1300" dirty="0">
              <a:solidFill>
                <a:schemeClr val="bg1"/>
              </a:solidFill>
              <a:latin typeface="Zona Pro" panose="02010A03040002020004" pitchFamily="2" charset="0"/>
            </a:endParaRPr>
          </a:p>
          <a:p>
            <a:pPr marL="285750" indent="-285750"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 </a:t>
            </a:r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ΣΥΣΤΗΜΑ ΔΙΑΧΕΙΡΙΣΗΣ ΑΝΘΡΩΠΙΝΟΥ ΔΥΝΑΜΙΚΟΥ ΔΗΜΟΣΙΟΥ ΤΟΜΕΑ (</a:t>
            </a:r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HRMS</a:t>
            </a:r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)</a:t>
            </a: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: </a:t>
            </a:r>
            <a:b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</a:b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12.400.000€</a:t>
            </a:r>
            <a:endParaRPr lang="en-GR" sz="130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CF55B7-D02A-134D-8775-A4ECD70E438B}"/>
              </a:ext>
            </a:extLst>
          </p:cNvPr>
          <p:cNvSpPr txBox="1"/>
          <p:nvPr/>
        </p:nvSpPr>
        <p:spPr>
          <a:xfrm>
            <a:off x="505802" y="1130363"/>
            <a:ext cx="4485103" cy="369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b="1" spc="150" dirty="0">
                <a:solidFill>
                  <a:schemeClr val="bg1"/>
                </a:solidFill>
                <a:latin typeface="Zona Pro" panose="02010A03040002020004" pitchFamily="2" charset="0"/>
              </a:rPr>
              <a:t>ΕΡΓΑ ΣΕ ΥΛΟΠΟΙΗΣΗ</a:t>
            </a:r>
            <a:endParaRPr lang="x-none" sz="1400" b="1" spc="15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91AD9B-C166-E14E-A344-4F231124E468}"/>
              </a:ext>
            </a:extLst>
          </p:cNvPr>
          <p:cNvSpPr/>
          <p:nvPr/>
        </p:nvSpPr>
        <p:spPr>
          <a:xfrm>
            <a:off x="4623814" y="1698770"/>
            <a:ext cx="4348736" cy="251575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GOV ERP</a:t>
            </a: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: 36.068.000€</a:t>
            </a:r>
            <a:endParaRPr lang="en-GR" sz="1300" dirty="0">
              <a:solidFill>
                <a:schemeClr val="bg1"/>
              </a:solidFill>
              <a:latin typeface="Zona Pro" panose="02010A03040002020004" pitchFamily="2" charset="0"/>
            </a:endParaRPr>
          </a:p>
          <a:p>
            <a:pPr marL="285750" indent="-285750"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ΨΗΦΙΑΚΗ ΜΕΡΙΜΝΑ ΙΙ</a:t>
            </a: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: 40.500.000€</a:t>
            </a:r>
            <a:endParaRPr lang="en-GR" sz="1300" dirty="0">
              <a:solidFill>
                <a:schemeClr val="bg1"/>
              </a:solidFill>
              <a:latin typeface="Zona Pro" panose="02010A03040002020004" pitchFamily="2" charset="0"/>
            </a:endParaRPr>
          </a:p>
          <a:p>
            <a:pPr marL="285750" indent="-285750"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FUEL PASS</a:t>
            </a: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: </a:t>
            </a:r>
            <a:r>
              <a:rPr lang="en-US" sz="1300" dirty="0">
                <a:solidFill>
                  <a:schemeClr val="bg1"/>
                </a:solidFill>
                <a:latin typeface="Zona Pro" panose="02010A03040002020004" pitchFamily="2" charset="0"/>
              </a:rPr>
              <a:t>130.000.000€</a:t>
            </a:r>
            <a:endParaRPr lang="en-GR" sz="1300" dirty="0">
              <a:solidFill>
                <a:schemeClr val="bg1"/>
              </a:solidFill>
              <a:latin typeface="Zona Pro" panose="02010A03040002020004" pitchFamily="2" charset="0"/>
            </a:endParaRPr>
          </a:p>
          <a:p>
            <a:pPr marL="285750" indent="-285750"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POWER PASS</a:t>
            </a: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: </a:t>
            </a:r>
            <a:r>
              <a:rPr lang="en-US" sz="1300" dirty="0">
                <a:solidFill>
                  <a:schemeClr val="bg1"/>
                </a:solidFill>
                <a:latin typeface="Zona Pro" panose="02010A03040002020004" pitchFamily="2" charset="0"/>
              </a:rPr>
              <a:t>280.000.000€</a:t>
            </a:r>
            <a:endParaRPr lang="en-GR" sz="1300" dirty="0">
              <a:solidFill>
                <a:schemeClr val="bg1"/>
              </a:solidFill>
              <a:latin typeface="Zona Pro" panose="02010A03040002020004" pitchFamily="2" charset="0"/>
            </a:endParaRPr>
          </a:p>
          <a:p>
            <a:pPr marL="285750" indent="-285750"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TOURISM4ALL</a:t>
            </a: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: </a:t>
            </a:r>
            <a:r>
              <a:rPr lang="en-US" sz="1300" dirty="0">
                <a:solidFill>
                  <a:schemeClr val="bg1"/>
                </a:solidFill>
                <a:latin typeface="Zona Pro" panose="02010A03040002020004" pitchFamily="2" charset="0"/>
              </a:rPr>
              <a:t>562.740.000€</a:t>
            </a:r>
            <a:endParaRPr lang="en-GR" sz="130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08FC5A-B9A7-3B4D-ADAE-C508FAFC6F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9" t="9434" r="13384" b="39463"/>
          <a:stretch/>
        </p:blipFill>
        <p:spPr>
          <a:xfrm>
            <a:off x="377996" y="497356"/>
            <a:ext cx="994791" cy="718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8C69F3-5BAD-434F-AEC7-D9BC8D54736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 flipH="1">
            <a:off x="270275" y="1741227"/>
            <a:ext cx="149286" cy="25478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27AAAD-CB8B-8043-9CFC-641EFB5AF6AD}"/>
              </a:ext>
            </a:extLst>
          </p:cNvPr>
          <p:cNvSpPr txBox="1"/>
          <p:nvPr/>
        </p:nvSpPr>
        <p:spPr>
          <a:xfrm>
            <a:off x="6637622" y="4538206"/>
            <a:ext cx="21095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</p:spTree>
    <p:extLst>
      <p:ext uri="{BB962C8B-B14F-4D97-AF65-F5344CB8AC3E}">
        <p14:creationId xmlns:p14="http://schemas.microsoft.com/office/powerpoint/2010/main" val="3763440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716B6-8810-5842-9E60-5092EE6C7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01" t="23517" r="13727" b="7622"/>
          <a:stretch/>
        </p:blipFill>
        <p:spPr>
          <a:xfrm>
            <a:off x="1" y="0"/>
            <a:ext cx="9144000" cy="5143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948787-73A3-E747-A993-425A7D86BAA0}"/>
              </a:ext>
            </a:extLst>
          </p:cNvPr>
          <p:cNvSpPr txBox="1"/>
          <p:nvPr/>
        </p:nvSpPr>
        <p:spPr>
          <a:xfrm>
            <a:off x="505801" y="1130363"/>
            <a:ext cx="8197623" cy="369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b="1" spc="150" dirty="0">
                <a:solidFill>
                  <a:schemeClr val="bg1"/>
                </a:solidFill>
                <a:latin typeface="Zona Pro" panose="02010A03040002020004" pitchFamily="2" charset="0"/>
              </a:rPr>
              <a:t>ΠΡΩΤΑΓΩΝΙΣΤΟΥΜΕ </a:t>
            </a:r>
            <a:endParaRPr lang="x-none" sz="1400" b="1" spc="15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D45430-DF64-EC42-B1AB-B004ED4AE2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9" t="9434" r="13384" b="39463"/>
          <a:stretch/>
        </p:blipFill>
        <p:spPr>
          <a:xfrm>
            <a:off x="377996" y="497356"/>
            <a:ext cx="994791" cy="7184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AB8F27E-BCC3-A242-8E05-0BC8E2048D84}"/>
              </a:ext>
            </a:extLst>
          </p:cNvPr>
          <p:cNvSpPr txBox="1"/>
          <p:nvPr/>
        </p:nvSpPr>
        <p:spPr>
          <a:xfrm>
            <a:off x="6637622" y="4538206"/>
            <a:ext cx="21095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6504FB-9D62-4B4A-9FD4-FB129D695200}"/>
              </a:ext>
            </a:extLst>
          </p:cNvPr>
          <p:cNvSpPr/>
          <p:nvPr/>
        </p:nvSpPr>
        <p:spPr>
          <a:xfrm>
            <a:off x="505801" y="1491638"/>
            <a:ext cx="7241022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dirty="0">
                <a:solidFill>
                  <a:schemeClr val="bg1"/>
                </a:solidFill>
                <a:latin typeface="Zona Pro" panose="02010A03040002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ΣΤΗΝ </a:t>
            </a:r>
            <a:r>
              <a:rPr lang="el-GR" sz="1400" dirty="0">
                <a:solidFill>
                  <a:schemeClr val="bg1"/>
                </a:solidFill>
                <a:latin typeface="Zona Pro" panose="02010A03040002020004" pitchFamily="2" charset="0"/>
                <a:cs typeface="Times New Roman" panose="02020603050405020304" pitchFamily="18" charset="0"/>
              </a:rPr>
              <a:t>ΥΛΟΠΟΙΗΣΗ ΤΟΥ ΕΘΝΙΚΟΥ ΣΧΕΔΙΟΥ ΑΝΑΚΑΜΨΗΣ ΚΑΙ ΑΝΘΕΚΤΙΚΟΤΗΤΑΣ </a:t>
            </a:r>
            <a:br>
              <a:rPr lang="el-GR" sz="1400" dirty="0">
                <a:solidFill>
                  <a:schemeClr val="bg1"/>
                </a:solidFill>
                <a:latin typeface="Zona Pro" panose="02010A03040002020004" pitchFamily="2" charset="0"/>
                <a:cs typeface="Times New Roman" panose="02020603050405020304" pitchFamily="18" charset="0"/>
              </a:rPr>
            </a:br>
            <a:r>
              <a:rPr lang="el-GR" sz="1400" dirty="0">
                <a:solidFill>
                  <a:schemeClr val="bg1"/>
                </a:solidFill>
                <a:latin typeface="Zona Pro" panose="02010A03040002020004" pitchFamily="2" charset="0"/>
                <a:cs typeface="Times New Roman" panose="02020603050405020304" pitchFamily="18" charset="0"/>
              </a:rPr>
              <a:t>«ΕΛΛΑΔΑ 2.0». ΜΕ ΨΗΦΙΑΚΑ ΕΡΓΑ ΓΙΑ: </a:t>
            </a:r>
            <a:endParaRPr lang="en-GR" sz="1400" dirty="0">
              <a:solidFill>
                <a:schemeClr val="bg1"/>
              </a:solidFill>
              <a:latin typeface="Zona Pro" panose="02010A03040002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D010EF4-397D-B94B-8B37-D4513D7459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56" t="35277" r="39278" b="36117"/>
          <a:stretch/>
        </p:blipFill>
        <p:spPr>
          <a:xfrm>
            <a:off x="3196839" y="2475127"/>
            <a:ext cx="1858946" cy="17790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0B6242-7ED6-684B-A9B5-0DBD3C64700A}"/>
              </a:ext>
            </a:extLst>
          </p:cNvPr>
          <p:cNvSpPr/>
          <p:nvPr/>
        </p:nvSpPr>
        <p:spPr>
          <a:xfrm>
            <a:off x="1239962" y="3137809"/>
            <a:ext cx="159370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ΤΗΝ ΟΙΚΟΝΟΜΙΑ</a:t>
            </a:r>
            <a:endParaRPr lang="en-GR" sz="1300" b="1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2CA29E-A130-5240-9B90-FE5C8E79BFAD}"/>
              </a:ext>
            </a:extLst>
          </p:cNvPr>
          <p:cNvSpPr/>
          <p:nvPr/>
        </p:nvSpPr>
        <p:spPr>
          <a:xfrm>
            <a:off x="3400459" y="2283469"/>
            <a:ext cx="145103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ΤΗΝ ΚΟΙΝΩΝΙΑ</a:t>
            </a:r>
            <a:endParaRPr lang="en-GR" sz="1300" b="1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C6D41E-E52D-F648-9FE2-64F77CF160F7}"/>
              </a:ext>
            </a:extLst>
          </p:cNvPr>
          <p:cNvSpPr/>
          <p:nvPr/>
        </p:nvSpPr>
        <p:spPr>
          <a:xfrm>
            <a:off x="1456244" y="3579709"/>
            <a:ext cx="113524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ΤΗΝ ΥΓΕΙΑ </a:t>
            </a:r>
            <a:r>
              <a:rPr lang="en-GR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B6C88B-E774-7641-B1EB-5EE1A359A20F}"/>
              </a:ext>
            </a:extLst>
          </p:cNvPr>
          <p:cNvSpPr/>
          <p:nvPr/>
        </p:nvSpPr>
        <p:spPr>
          <a:xfrm>
            <a:off x="1629767" y="2704836"/>
            <a:ext cx="164820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ΤΗΝ ΔΙΚΑΙΟΣΥΝΗ</a:t>
            </a:r>
            <a:endParaRPr lang="en-GR" sz="1300" b="1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E53F29-9874-B140-A4D2-30D8FEAA6579}"/>
              </a:ext>
            </a:extLst>
          </p:cNvPr>
          <p:cNvSpPr/>
          <p:nvPr/>
        </p:nvSpPr>
        <p:spPr>
          <a:xfrm>
            <a:off x="4829950" y="3992249"/>
            <a:ext cx="126829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ΤΗ ΝΑΥΤΙΛΙΑ</a:t>
            </a:r>
            <a:endParaRPr lang="en-GR" sz="1300" b="1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8CFD36-801A-B049-9D5B-DFCD9BC067A1}"/>
              </a:ext>
            </a:extLst>
          </p:cNvPr>
          <p:cNvSpPr/>
          <p:nvPr/>
        </p:nvSpPr>
        <p:spPr>
          <a:xfrm>
            <a:off x="5674058" y="3131697"/>
            <a:ext cx="116891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ΤΗ ΓΕΩΡΓΙΑ</a:t>
            </a:r>
            <a:endParaRPr lang="en-GR" sz="1300" b="1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9BB414-87A6-5C4F-976C-1AFF39C00A77}"/>
              </a:ext>
            </a:extLst>
          </p:cNvPr>
          <p:cNvSpPr/>
          <p:nvPr/>
        </p:nvSpPr>
        <p:spPr>
          <a:xfrm>
            <a:off x="5193175" y="3560755"/>
            <a:ext cx="150073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ΤΟΝ ΤΟΥΡΙΣΜΟ</a:t>
            </a:r>
            <a:endParaRPr lang="en-GR" sz="1300" b="1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258F24-43AB-224D-83FC-CEA9D8B8A7E7}"/>
              </a:ext>
            </a:extLst>
          </p:cNvPr>
          <p:cNvSpPr/>
          <p:nvPr/>
        </p:nvSpPr>
        <p:spPr>
          <a:xfrm>
            <a:off x="4839429" y="2661074"/>
            <a:ext cx="163538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ΤΙΣ ΕΠΙΧΕΙΡΗΣΕΙΣ</a:t>
            </a:r>
            <a:endParaRPr lang="en-GR" sz="1300" b="1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BEBA11-355B-F847-B49B-DABDDE94AA1D}"/>
              </a:ext>
            </a:extLst>
          </p:cNvPr>
          <p:cNvSpPr/>
          <p:nvPr/>
        </p:nvSpPr>
        <p:spPr>
          <a:xfrm>
            <a:off x="1643209" y="3958545"/>
            <a:ext cx="155363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ΤΗ ΔΙΠΛΩΜΑΤΙΑ</a:t>
            </a:r>
            <a:endParaRPr lang="en-GR" sz="1300" b="1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0E9EAE-F679-9E42-9EDE-22CD7E96727E}"/>
              </a:ext>
            </a:extLst>
          </p:cNvPr>
          <p:cNvSpPr/>
          <p:nvPr/>
        </p:nvSpPr>
        <p:spPr>
          <a:xfrm>
            <a:off x="2157427" y="4425030"/>
            <a:ext cx="207941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  <a:cs typeface="Times New Roman" panose="02020603050405020304" pitchFamily="18" charset="0"/>
              </a:rPr>
              <a:t>ΤΙΣ ΤΗΛΕΠΙΚΟΙΝΩΝΙΕΣ</a:t>
            </a:r>
            <a:endParaRPr lang="en-GR" sz="1300" b="1" dirty="0">
              <a:solidFill>
                <a:schemeClr val="bg1"/>
              </a:solidFill>
              <a:latin typeface="Zona Pro" panose="02010A03040002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99009B-359C-C144-81D7-DAE4FA54FE30}"/>
              </a:ext>
            </a:extLst>
          </p:cNvPr>
          <p:cNvSpPr/>
          <p:nvPr/>
        </p:nvSpPr>
        <p:spPr>
          <a:xfrm>
            <a:off x="4316207" y="4429760"/>
            <a:ext cx="170912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  <a:cs typeface="Times New Roman" panose="02020603050405020304" pitchFamily="18" charset="0"/>
              </a:rPr>
              <a:t>ΤΗΝ ΤΕΧΝΟΛΟΓΊΑ</a:t>
            </a:r>
            <a:endParaRPr lang="en-GR" sz="1300" dirty="0"/>
          </a:p>
        </p:txBody>
      </p:sp>
    </p:spTree>
    <p:extLst>
      <p:ext uri="{BB962C8B-B14F-4D97-AF65-F5344CB8AC3E}">
        <p14:creationId xmlns:p14="http://schemas.microsoft.com/office/powerpoint/2010/main" val="1682056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716B6-8810-5842-9E60-5092EE6C7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01" t="23517" r="13727" b="7622"/>
          <a:stretch/>
        </p:blipFill>
        <p:spPr>
          <a:xfrm>
            <a:off x="1" y="0"/>
            <a:ext cx="914400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F8C41C-8725-A94D-8644-6E9C2EA896FE}"/>
              </a:ext>
            </a:extLst>
          </p:cNvPr>
          <p:cNvSpPr/>
          <p:nvPr/>
        </p:nvSpPr>
        <p:spPr>
          <a:xfrm>
            <a:off x="594835" y="1676570"/>
            <a:ext cx="7510074" cy="267714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ts val="1860"/>
              </a:lnSpc>
              <a:spcBef>
                <a:spcPts val="1200"/>
              </a:spcBef>
              <a:spcAft>
                <a:spcPts val="600"/>
              </a:spcAft>
            </a:pPr>
            <a:r>
              <a:rPr lang="el-GR" sz="1100" b="1" dirty="0">
                <a:solidFill>
                  <a:schemeClr val="bg1"/>
                </a:solidFill>
                <a:latin typeface="Zona Pro" panose="02010A03040002020004" pitchFamily="2" charset="0"/>
              </a:rPr>
              <a:t>ΝΕΟ ΣΥΣΤΗΜΑ ΔΗΜΟΣΙΩΝ ΣΥΜΒΑΣΕΩΝ</a:t>
            </a:r>
            <a:r>
              <a:rPr lang="el-GR" sz="1100" dirty="0">
                <a:solidFill>
                  <a:schemeClr val="bg1"/>
                </a:solidFill>
                <a:latin typeface="Zona Pro" panose="02010A03040002020004" pitchFamily="2" charset="0"/>
              </a:rPr>
              <a:t>: 25.000.000€</a:t>
            </a:r>
            <a:endParaRPr lang="en-GR" sz="1100" dirty="0">
              <a:solidFill>
                <a:schemeClr val="bg1"/>
              </a:solidFill>
              <a:latin typeface="Zona Pro" panose="02010A03040002020004" pitchFamily="2" charset="0"/>
            </a:endParaRPr>
          </a:p>
          <a:p>
            <a:pPr>
              <a:lnSpc>
                <a:spcPts val="1860"/>
              </a:lnSpc>
              <a:spcBef>
                <a:spcPts val="1200"/>
              </a:spcBef>
              <a:spcAft>
                <a:spcPts val="600"/>
              </a:spcAft>
            </a:pPr>
            <a:r>
              <a:rPr lang="el-GR" sz="1100" b="1" dirty="0">
                <a:solidFill>
                  <a:schemeClr val="bg1"/>
                </a:solidFill>
                <a:latin typeface="Zona Pro" panose="02010A03040002020004" pitchFamily="2" charset="0"/>
              </a:rPr>
              <a:t>ΑΝΑΠΤΥΞΗ ΤΗΣ ΚΕΦΑΛΑΙΑΓΟΡΑΣ</a:t>
            </a:r>
            <a:r>
              <a:rPr lang="el-GR" sz="1100" dirty="0">
                <a:solidFill>
                  <a:schemeClr val="bg1"/>
                </a:solidFill>
                <a:latin typeface="Zona Pro" panose="02010A03040002020004" pitchFamily="2" charset="0"/>
              </a:rPr>
              <a:t>: 15.600.000€</a:t>
            </a:r>
          </a:p>
          <a:p>
            <a:pPr>
              <a:lnSpc>
                <a:spcPts val="186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Zona Pro" panose="02010A03040002020004" pitchFamily="2" charset="0"/>
              </a:rPr>
              <a:t>CRM</a:t>
            </a:r>
            <a:r>
              <a:rPr lang="el-GR" sz="1100" b="1" dirty="0">
                <a:solidFill>
                  <a:schemeClr val="bg1"/>
                </a:solidFill>
                <a:latin typeface="Zona Pro" panose="02010A03040002020004" pitchFamily="2" charset="0"/>
              </a:rPr>
              <a:t> - ΕΝΙΑΙΑ ΨΗΦΙΑΚΗ ΠΛΑΤΦΟΡΜΑ ΕΞΥΠΗΡΕΤΗΣΗΣ ΠΟΛΙΤΩΝ ΚΑΙ ΕΠΙΧΕΙΡΗΣΕΩΝ</a:t>
            </a:r>
            <a:r>
              <a:rPr lang="el-GR" sz="1100" dirty="0">
                <a:solidFill>
                  <a:schemeClr val="bg1"/>
                </a:solidFill>
                <a:latin typeface="Zona Pro" panose="02010A03040002020004" pitchFamily="2" charset="0"/>
              </a:rPr>
              <a:t>: 74.400.000€</a:t>
            </a:r>
            <a:endParaRPr lang="en-GR" sz="1100" dirty="0">
              <a:solidFill>
                <a:schemeClr val="bg1"/>
              </a:solidFill>
              <a:latin typeface="Zona Pro" panose="02010A03040002020004" pitchFamily="2" charset="0"/>
            </a:endParaRPr>
          </a:p>
          <a:p>
            <a:pPr>
              <a:lnSpc>
                <a:spcPts val="186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Zona Pro" panose="02010A03040002020004" pitchFamily="2" charset="0"/>
              </a:rPr>
              <a:t>SMART CITIES</a:t>
            </a:r>
            <a:r>
              <a:rPr lang="el-GR" sz="1100" dirty="0">
                <a:solidFill>
                  <a:schemeClr val="bg1"/>
                </a:solidFill>
                <a:latin typeface="Zona Pro" panose="02010A03040002020004" pitchFamily="2" charset="0"/>
              </a:rPr>
              <a:t>: 90.000.000€</a:t>
            </a:r>
            <a:endParaRPr lang="en-GR" sz="1100" dirty="0">
              <a:solidFill>
                <a:schemeClr val="bg1"/>
              </a:solidFill>
              <a:latin typeface="Zona Pro" panose="02010A03040002020004" pitchFamily="2" charset="0"/>
            </a:endParaRPr>
          </a:p>
          <a:p>
            <a:pPr>
              <a:lnSpc>
                <a:spcPts val="1860"/>
              </a:lnSpc>
              <a:spcBef>
                <a:spcPts val="1200"/>
              </a:spcBef>
              <a:spcAft>
                <a:spcPts val="600"/>
              </a:spcAft>
            </a:pPr>
            <a:r>
              <a:rPr lang="el-GR" sz="1100" b="1" dirty="0">
                <a:solidFill>
                  <a:schemeClr val="bg1"/>
                </a:solidFill>
                <a:latin typeface="Zona Pro" panose="02010A03040002020004" pitchFamily="2" charset="0"/>
              </a:rPr>
              <a:t>ΚΕΝΤΡΙΚΗ ΕΠΙΧΕΙΡΗΜΑΤΙΚΗ ΝΟΗΜΟΣΥΝΗ – </a:t>
            </a:r>
            <a:r>
              <a:rPr lang="en-US" sz="1100" b="1" dirty="0">
                <a:solidFill>
                  <a:schemeClr val="bg1"/>
                </a:solidFill>
                <a:latin typeface="Zona Pro" panose="02010A03040002020004" pitchFamily="2" charset="0"/>
              </a:rPr>
              <a:t>BI</a:t>
            </a:r>
            <a:r>
              <a:rPr lang="el-GR" sz="1100" dirty="0">
                <a:solidFill>
                  <a:schemeClr val="bg1"/>
                </a:solidFill>
                <a:latin typeface="Zona Pro" panose="02010A03040002020004" pitchFamily="2" charset="0"/>
              </a:rPr>
              <a:t>: 23.000.000€</a:t>
            </a:r>
            <a:endParaRPr lang="en-GR" sz="1100" dirty="0">
              <a:solidFill>
                <a:schemeClr val="bg1"/>
              </a:solidFill>
              <a:latin typeface="Zona Pro" panose="02010A03040002020004" pitchFamily="2" charset="0"/>
            </a:endParaRPr>
          </a:p>
          <a:p>
            <a:pPr>
              <a:lnSpc>
                <a:spcPts val="1860"/>
              </a:lnSpc>
              <a:spcBef>
                <a:spcPts val="1200"/>
              </a:spcBef>
              <a:spcAft>
                <a:spcPts val="600"/>
              </a:spcAft>
            </a:pPr>
            <a:r>
              <a:rPr lang="el-GR" sz="1100" b="1" dirty="0">
                <a:solidFill>
                  <a:schemeClr val="bg1"/>
                </a:solidFill>
                <a:latin typeface="Zona Pro" panose="02010A03040002020004" pitchFamily="2" charset="0"/>
              </a:rPr>
              <a:t>ΑΝΑΠΤΥΞΗ ΥΠΗΡΕΣΙΩΝ ΔΙΑΔΙΚΤΥΟΥ (WEB SERVICES)</a:t>
            </a:r>
            <a:r>
              <a:rPr lang="el-GR" sz="1100" dirty="0">
                <a:solidFill>
                  <a:schemeClr val="bg1"/>
                </a:solidFill>
                <a:latin typeface="Zona Pro" panose="02010A03040002020004" pitchFamily="2" charset="0"/>
              </a:rPr>
              <a:t>: 27.900.000€</a:t>
            </a:r>
            <a:endParaRPr lang="en-GR" sz="110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CF55B7-D02A-134D-8775-A4ECD70E438B}"/>
              </a:ext>
            </a:extLst>
          </p:cNvPr>
          <p:cNvSpPr txBox="1"/>
          <p:nvPr/>
        </p:nvSpPr>
        <p:spPr>
          <a:xfrm>
            <a:off x="505802" y="1130363"/>
            <a:ext cx="4485103" cy="369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spc="150" dirty="0">
                <a:solidFill>
                  <a:schemeClr val="bg1"/>
                </a:solidFill>
                <a:latin typeface="Zona Pro" panose="02010A03040002020004" pitchFamily="2" charset="0"/>
              </a:rPr>
              <a:t>ΟΙΚΟΝ</a:t>
            </a:r>
            <a:r>
              <a:rPr lang="el-GR" sz="1400" b="1" spc="150" dirty="0">
                <a:solidFill>
                  <a:schemeClr val="bg1"/>
                </a:solidFill>
                <a:latin typeface="Zona Pro" panose="02010A03040002020004" pitchFamily="2" charset="0"/>
              </a:rPr>
              <a:t>ΟΜΙΑ &amp; </a:t>
            </a:r>
            <a:r>
              <a:rPr lang="en-US" sz="1400" b="1" spc="150" dirty="0">
                <a:solidFill>
                  <a:schemeClr val="bg1"/>
                </a:solidFill>
                <a:latin typeface="Zona Pro" panose="02010A03040002020004" pitchFamily="2" charset="0"/>
              </a:rPr>
              <a:t>ΚΟΙΝΩΝ</a:t>
            </a:r>
            <a:r>
              <a:rPr lang="el-GR" sz="1400" b="1" spc="150" dirty="0">
                <a:solidFill>
                  <a:schemeClr val="bg1"/>
                </a:solidFill>
                <a:latin typeface="Zona Pro" panose="02010A03040002020004" pitchFamily="2" charset="0"/>
              </a:rPr>
              <a:t>Ι</a:t>
            </a:r>
            <a:r>
              <a:rPr lang="en-US" sz="1400" b="1" spc="150" dirty="0" err="1">
                <a:solidFill>
                  <a:schemeClr val="bg1"/>
                </a:solidFill>
                <a:latin typeface="Zona Pro" panose="02010A03040002020004" pitchFamily="2" charset="0"/>
              </a:rPr>
              <a:t>Α</a:t>
            </a:r>
            <a:r>
              <a:rPr lang="en-GR" sz="1400" b="1" spc="150" dirty="0">
                <a:solidFill>
                  <a:schemeClr val="bg1"/>
                </a:solidFill>
                <a:latin typeface="Zona Pro" panose="02010A03040002020004" pitchFamily="2" charset="0"/>
              </a:rPr>
              <a:t> </a:t>
            </a:r>
            <a:endParaRPr lang="x-none" sz="1400" b="1" spc="15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08FC5A-B9A7-3B4D-ADAE-C508FAFC6F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9" t="9434" r="13384" b="39463"/>
          <a:stretch/>
        </p:blipFill>
        <p:spPr>
          <a:xfrm>
            <a:off x="377996" y="497356"/>
            <a:ext cx="994791" cy="718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8C69F3-5BAD-434F-AEC7-D9BC8D54736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 flipH="1">
            <a:off x="270275" y="1741227"/>
            <a:ext cx="149286" cy="25478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27AAAD-CB8B-8043-9CFC-641EFB5AF6AD}"/>
              </a:ext>
            </a:extLst>
          </p:cNvPr>
          <p:cNvSpPr txBox="1"/>
          <p:nvPr/>
        </p:nvSpPr>
        <p:spPr>
          <a:xfrm>
            <a:off x="6637622" y="4538206"/>
            <a:ext cx="21095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</p:spTree>
    <p:extLst>
      <p:ext uri="{BB962C8B-B14F-4D97-AF65-F5344CB8AC3E}">
        <p14:creationId xmlns:p14="http://schemas.microsoft.com/office/powerpoint/2010/main" val="1995947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716B6-8810-5842-9E60-5092EE6C7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01" t="23517" r="13727" b="7622"/>
          <a:stretch/>
        </p:blipFill>
        <p:spPr>
          <a:xfrm>
            <a:off x="1" y="0"/>
            <a:ext cx="914400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F8C41C-8725-A94D-8644-6E9C2EA896FE}"/>
              </a:ext>
            </a:extLst>
          </p:cNvPr>
          <p:cNvSpPr/>
          <p:nvPr/>
        </p:nvSpPr>
        <p:spPr>
          <a:xfrm>
            <a:off x="594835" y="1807719"/>
            <a:ext cx="2339558" cy="232339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</a:pPr>
            <a:r>
              <a:rPr lang="el-GR" sz="1100" dirty="0">
                <a:solidFill>
                  <a:schemeClr val="bg1"/>
                </a:solidFill>
                <a:latin typeface="Zona Pro" panose="02010A03040002020004" pitchFamily="2" charset="0"/>
              </a:rPr>
              <a:t>ΨΗΦΙΟΠΟΙΗΣΗ ΙΑΤΡΙΚΩΝ ΑΡΧΕΙΩΝ ΤΟΥ ΔΗΜΟΣΙΟΥ ΣΥΣΤΗΜΑΤΟΣ ΥΓΕΙΑΣ: 119.000.000€</a:t>
            </a:r>
            <a:br>
              <a:rPr lang="el-GR" sz="1100" dirty="0">
                <a:solidFill>
                  <a:schemeClr val="bg1"/>
                </a:solidFill>
                <a:latin typeface="Zona Pro" panose="02010A03040002020004" pitchFamily="2" charset="0"/>
              </a:rPr>
            </a:br>
            <a:endParaRPr lang="en-GR" sz="1100" dirty="0">
              <a:solidFill>
                <a:schemeClr val="bg1"/>
              </a:solidFill>
              <a:latin typeface="Zona Pro" panose="02010A03040002020004" pitchFamily="2" charset="0"/>
            </a:endParaRPr>
          </a:p>
          <a:p>
            <a:pPr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</a:pPr>
            <a:r>
              <a:rPr lang="el-GR" sz="1100" dirty="0">
                <a:solidFill>
                  <a:schemeClr val="bg1"/>
                </a:solidFill>
                <a:latin typeface="Zona Pro" panose="02010A03040002020004" pitchFamily="2" charset="0"/>
              </a:rPr>
              <a:t>ΕΠΕΚΤΑΣΗ ΤΟΥ ΕΘΝΙΚΟΥ ΔΙΚΤΥΟΥ ΤΗΛΕΪΑΤΡΙΚΗΣ: 30.000.000€</a:t>
            </a:r>
            <a:endParaRPr lang="en-GR" sz="110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CF55B7-D02A-134D-8775-A4ECD70E438B}"/>
              </a:ext>
            </a:extLst>
          </p:cNvPr>
          <p:cNvSpPr txBox="1"/>
          <p:nvPr/>
        </p:nvSpPr>
        <p:spPr>
          <a:xfrm>
            <a:off x="594835" y="1353809"/>
            <a:ext cx="866984" cy="369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b="1" spc="150" dirty="0">
                <a:solidFill>
                  <a:schemeClr val="bg1"/>
                </a:solidFill>
                <a:latin typeface="Zona Pro" panose="02010A03040002020004" pitchFamily="2" charset="0"/>
              </a:rPr>
              <a:t>ΥΓΕΙΑ</a:t>
            </a:r>
            <a:endParaRPr lang="x-none" sz="1400" b="1" spc="15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08FC5A-B9A7-3B4D-ADAE-C508FAFC6F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9" t="9434" r="13384" b="39463"/>
          <a:stretch/>
        </p:blipFill>
        <p:spPr>
          <a:xfrm>
            <a:off x="377996" y="497356"/>
            <a:ext cx="994791" cy="718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8C69F3-5BAD-434F-AEC7-D9BC8D54736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 flipH="1">
            <a:off x="270275" y="1566658"/>
            <a:ext cx="149286" cy="25478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27AAAD-CB8B-8043-9CFC-641EFB5AF6AD}"/>
              </a:ext>
            </a:extLst>
          </p:cNvPr>
          <p:cNvSpPr txBox="1"/>
          <p:nvPr/>
        </p:nvSpPr>
        <p:spPr>
          <a:xfrm>
            <a:off x="6637622" y="4538206"/>
            <a:ext cx="21095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D8215D-060F-B24D-A916-95BF008AFCBC}"/>
              </a:ext>
            </a:extLst>
          </p:cNvPr>
          <p:cNvSpPr/>
          <p:nvPr/>
        </p:nvSpPr>
        <p:spPr>
          <a:xfrm>
            <a:off x="3388516" y="1784078"/>
            <a:ext cx="2552929" cy="104099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</a:pPr>
            <a:r>
              <a:rPr lang="el-GR" sz="1100" dirty="0">
                <a:solidFill>
                  <a:schemeClr val="bg1"/>
                </a:solidFill>
                <a:latin typeface="Zona Pro" panose="02010A03040002020004" pitchFamily="2" charset="0"/>
              </a:rPr>
              <a:t>ΕΘΝΙΚΟ ΟΛΟΚΛΗΡΩΜΕΝΟ ΣΥΣΤΗΜΑ ΗΛΕΚΤΡΟΝΙΚΗΣ ΔΙΚΑΙΟΣΥΝΗΣ (E-JUSTICE): 196.000.000€</a:t>
            </a:r>
            <a:endParaRPr lang="en-GR" sz="110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CC0E5F-87D9-C74D-9A99-3D9340DBE3EA}"/>
              </a:ext>
            </a:extLst>
          </p:cNvPr>
          <p:cNvSpPr txBox="1"/>
          <p:nvPr/>
        </p:nvSpPr>
        <p:spPr>
          <a:xfrm>
            <a:off x="3398984" y="1348265"/>
            <a:ext cx="2339557" cy="369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b="1" spc="150" dirty="0">
                <a:solidFill>
                  <a:schemeClr val="bg1"/>
                </a:solidFill>
                <a:latin typeface="Zona Pro" panose="02010A03040002020004" pitchFamily="2" charset="0"/>
              </a:rPr>
              <a:t>ΔΙΚΑΙΟΣΥΝΗ</a:t>
            </a:r>
            <a:endParaRPr lang="x-none" sz="1400" b="1" spc="15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900321-FF48-3244-A59C-8D53B81DA351}"/>
              </a:ext>
            </a:extLst>
          </p:cNvPr>
          <p:cNvSpPr/>
          <p:nvPr/>
        </p:nvSpPr>
        <p:spPr>
          <a:xfrm>
            <a:off x="6435894" y="1784078"/>
            <a:ext cx="2552929" cy="79201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</a:pPr>
            <a:r>
              <a:rPr lang="el-GR" sz="1100" dirty="0">
                <a:solidFill>
                  <a:schemeClr val="bg1"/>
                </a:solidFill>
                <a:latin typeface="Zona Pro" panose="02010A03040002020004" pitchFamily="2" charset="0"/>
              </a:rPr>
              <a:t>ΨΗΦΙΑΚΟΣ ΜΕΤΑΣΧΗΜΑΤΙΣΜΟΣ ΑΓΡΟΔΙΑΤΡΟΦΙΚΟΥ ΤΟΜΕΑ: 58.000.000€</a:t>
            </a:r>
            <a:endParaRPr lang="en-GR" sz="110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2BA8E7-5CCD-1A4D-B2A8-46F6CEED4433}"/>
              </a:ext>
            </a:extLst>
          </p:cNvPr>
          <p:cNvSpPr txBox="1"/>
          <p:nvPr/>
        </p:nvSpPr>
        <p:spPr>
          <a:xfrm>
            <a:off x="6435894" y="1351036"/>
            <a:ext cx="2339557" cy="369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b="1" spc="150" dirty="0">
                <a:solidFill>
                  <a:schemeClr val="bg1"/>
                </a:solidFill>
                <a:latin typeface="Zona Pro" panose="02010A03040002020004" pitchFamily="2" charset="0"/>
              </a:rPr>
              <a:t>ΓΕΩΡΓΙΑ</a:t>
            </a:r>
            <a:endParaRPr lang="x-none" sz="1400" b="1" spc="15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4A69F4-C0ED-864F-8AD4-404D8EB760AF}"/>
              </a:ext>
            </a:extLst>
          </p:cNvPr>
          <p:cNvSpPr/>
          <p:nvPr/>
        </p:nvSpPr>
        <p:spPr>
          <a:xfrm>
            <a:off x="6453135" y="3540545"/>
            <a:ext cx="2552929" cy="5483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</a:pPr>
            <a:r>
              <a:rPr lang="el-GR" sz="1100" dirty="0">
                <a:solidFill>
                  <a:schemeClr val="bg1"/>
                </a:solidFill>
                <a:latin typeface="Zona Pro" panose="02010A03040002020004" pitchFamily="2" charset="0"/>
              </a:rPr>
              <a:t>ΨΗΦΙΟΠΟΙΗΣΗ ΤΩΝ ΑΡΧΕΙΩΝ ΤΗΣ ΝΑΥΤΙΛΙΑΣ: 5.000.000€</a:t>
            </a:r>
            <a:endParaRPr lang="en-GR" sz="110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557F82-C06D-3041-808A-31B3FFE920C4}"/>
              </a:ext>
            </a:extLst>
          </p:cNvPr>
          <p:cNvSpPr txBox="1"/>
          <p:nvPr/>
        </p:nvSpPr>
        <p:spPr>
          <a:xfrm>
            <a:off x="6438665" y="3165986"/>
            <a:ext cx="2339557" cy="369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b="1" spc="150" dirty="0">
                <a:solidFill>
                  <a:schemeClr val="bg1"/>
                </a:solidFill>
                <a:latin typeface="Zona Pro" panose="02010A03040002020004" pitchFamily="2" charset="0"/>
              </a:rPr>
              <a:t>ΝΑΥΤΙΛΙΑ</a:t>
            </a:r>
            <a:endParaRPr lang="x-none" sz="1400" b="1" spc="15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427C21-3353-9449-B770-E8D0ADFA32D5}"/>
              </a:ext>
            </a:extLst>
          </p:cNvPr>
          <p:cNvSpPr/>
          <p:nvPr/>
        </p:nvSpPr>
        <p:spPr>
          <a:xfrm>
            <a:off x="3341517" y="3543412"/>
            <a:ext cx="2552929" cy="79201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</a:pPr>
            <a:r>
              <a:rPr lang="el-GR" sz="1100" dirty="0">
                <a:solidFill>
                  <a:schemeClr val="bg1"/>
                </a:solidFill>
                <a:latin typeface="Zona Pro" panose="02010A03040002020004" pitchFamily="2" charset="0"/>
              </a:rPr>
              <a:t>ΨΗΦΙΑΚΟΣ ΜΕΤΑΣΧΗΜΑΤΙΣΜΟΣ ΥΠΟΥΡΓΕΙΟΥ ΕΞΩΤΕΡΙΚΩΝ: 60.000.000€</a:t>
            </a:r>
            <a:endParaRPr lang="en-GR" sz="110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F8E620-B694-6245-B00D-022048AAB343}"/>
              </a:ext>
            </a:extLst>
          </p:cNvPr>
          <p:cNvSpPr txBox="1"/>
          <p:nvPr/>
        </p:nvSpPr>
        <p:spPr>
          <a:xfrm>
            <a:off x="3332483" y="3160444"/>
            <a:ext cx="2339557" cy="369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b="1" spc="150" dirty="0">
                <a:solidFill>
                  <a:schemeClr val="bg1"/>
                </a:solidFill>
                <a:latin typeface="Zona Pro" panose="02010A03040002020004" pitchFamily="2" charset="0"/>
              </a:rPr>
              <a:t>ΔΙΠΛΩΜΑΤΙΑ</a:t>
            </a:r>
            <a:endParaRPr lang="x-none" sz="1400" b="1" spc="15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942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716B6-8810-5842-9E60-5092EE6C7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01" t="23517" r="13727" b="7622"/>
          <a:stretch/>
        </p:blipFill>
        <p:spPr>
          <a:xfrm>
            <a:off x="1" y="0"/>
            <a:ext cx="914400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F8C41C-8725-A94D-8644-6E9C2EA896FE}"/>
              </a:ext>
            </a:extLst>
          </p:cNvPr>
          <p:cNvSpPr/>
          <p:nvPr/>
        </p:nvSpPr>
        <p:spPr>
          <a:xfrm>
            <a:off x="615867" y="1725344"/>
            <a:ext cx="4561365" cy="25360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100" dirty="0">
                <a:solidFill>
                  <a:schemeClr val="bg1"/>
                </a:solidFill>
                <a:latin typeface="Zona Pro" panose="02010A03040002020004" pitchFamily="2" charset="0"/>
              </a:rPr>
              <a:t>HYBRID GOVERNMENT CLOUD</a:t>
            </a:r>
            <a:r>
              <a:rPr lang="el-GR" sz="1100" dirty="0">
                <a:solidFill>
                  <a:schemeClr val="bg1"/>
                </a:solidFill>
                <a:latin typeface="Zona Pro" panose="02010A03040002020004" pitchFamily="2" charset="0"/>
              </a:rPr>
              <a:t>: 117.800.000€</a:t>
            </a:r>
            <a:endParaRPr lang="en-GR" sz="1100" dirty="0">
              <a:solidFill>
                <a:schemeClr val="bg1"/>
              </a:solidFill>
              <a:latin typeface="Zona Pro" panose="02010A03040002020004" pitchFamily="2" charset="0"/>
            </a:endParaRPr>
          </a:p>
          <a:p>
            <a:pPr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</a:pPr>
            <a:r>
              <a:rPr lang="el-GR" sz="1100" dirty="0">
                <a:solidFill>
                  <a:schemeClr val="bg1"/>
                </a:solidFill>
                <a:latin typeface="Zona Pro" panose="02010A03040002020004" pitchFamily="2" charset="0"/>
              </a:rPr>
              <a:t>ΔΡΑΣΕΙΣ ΕΠΕΚΤΑΣΗΣ ΚΑΙ ΥΠΟΣΤΗΡΙΞΗΣ ΤΟΥ ΕΘΝΙΚΟΥ ΔΙΚΤΥΟΥ ΤΗΛΕΠΙΚΟΙΝΩΝΙΩΝ: 32.500.000€</a:t>
            </a:r>
            <a:endParaRPr lang="en-GR" sz="1100" dirty="0">
              <a:solidFill>
                <a:schemeClr val="bg1"/>
              </a:solidFill>
              <a:latin typeface="Zona Pro" panose="02010A03040002020004" pitchFamily="2" charset="0"/>
            </a:endParaRPr>
          </a:p>
          <a:p>
            <a:pPr>
              <a:lnSpc>
                <a:spcPts val="1860"/>
              </a:lnSpc>
              <a:spcBef>
                <a:spcPts val="1200"/>
              </a:spcBef>
            </a:pPr>
            <a:r>
              <a:rPr lang="el-GR" sz="1100" dirty="0">
                <a:solidFill>
                  <a:schemeClr val="bg1"/>
                </a:solidFill>
                <a:latin typeface="Zona Pro" panose="02010A03040002020004" pitchFamily="2" charset="0"/>
              </a:rPr>
              <a:t>ΔΡΑΣΕΙΣ ΔΙΑΣΥΝΔΕΣΙΜΟΤΗΤΑΣ ΓΙΑ ΠΡΟΗΓΜΕΝΕΣ ΤΗΛ/ΚΕΣ ΥΠΗΡΕΣΙΕΣ</a:t>
            </a:r>
            <a:endParaRPr lang="en-GR" sz="1100" dirty="0">
              <a:solidFill>
                <a:schemeClr val="bg1"/>
              </a:solidFill>
              <a:latin typeface="Zona Pro" panose="02010A03040002020004" pitchFamily="2" charset="0"/>
            </a:endParaRPr>
          </a:p>
          <a:p>
            <a:pPr marL="185738" lvl="1"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</a:pPr>
            <a:r>
              <a:rPr lang="el-GR" sz="1100" dirty="0">
                <a:solidFill>
                  <a:schemeClr val="bg1"/>
                </a:solidFill>
                <a:latin typeface="Zona Pro" panose="02010A03040002020004" pitchFamily="2" charset="0"/>
              </a:rPr>
              <a:t>ΔΙΚΤΥΟ ΟΠΤΙΚΩΝ ΙΝΩΝ (“FIBER READINESS”) ΝΗΣΙΩΤΙΚΗ ΔΙΑΣΥΝΔΕΣΙΜΟΤΗΤΑ: 480.000.000</a:t>
            </a:r>
            <a:endParaRPr lang="en-GR" sz="110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CF55B7-D02A-134D-8775-A4ECD70E438B}"/>
              </a:ext>
            </a:extLst>
          </p:cNvPr>
          <p:cNvSpPr txBox="1"/>
          <p:nvPr/>
        </p:nvSpPr>
        <p:spPr>
          <a:xfrm>
            <a:off x="615867" y="1331609"/>
            <a:ext cx="4641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400" b="1" spc="150" dirty="0">
                <a:solidFill>
                  <a:schemeClr val="bg1"/>
                </a:solidFill>
                <a:latin typeface="Zona Pro" panose="02010A03040002020004" pitchFamily="2" charset="0"/>
              </a:rPr>
              <a:t>ΤΗΛΕΠΙΚΟΙΝΩΝΙΕΣ &amp; ΤΕΧΝΟΛΟΓΙΑ</a:t>
            </a:r>
            <a:endParaRPr lang="en-GR" sz="1400" b="1" spc="15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08FC5A-B9A7-3B4D-ADAE-C508FAFC6F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9" t="9434" r="13384" b="39463"/>
          <a:stretch/>
        </p:blipFill>
        <p:spPr>
          <a:xfrm>
            <a:off x="377996" y="497356"/>
            <a:ext cx="994791" cy="718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8C69F3-5BAD-434F-AEC7-D9BC8D54736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 flipH="1">
            <a:off x="270275" y="1741227"/>
            <a:ext cx="149286" cy="25478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27AAAD-CB8B-8043-9CFC-641EFB5AF6AD}"/>
              </a:ext>
            </a:extLst>
          </p:cNvPr>
          <p:cNvSpPr txBox="1"/>
          <p:nvPr/>
        </p:nvSpPr>
        <p:spPr>
          <a:xfrm>
            <a:off x="6637622" y="4538206"/>
            <a:ext cx="21095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737850-E9D6-F04F-B55A-3F8985B13C92}"/>
              </a:ext>
            </a:extLst>
          </p:cNvPr>
          <p:cNvSpPr/>
          <p:nvPr/>
        </p:nvSpPr>
        <p:spPr>
          <a:xfrm>
            <a:off x="5972856" y="1708410"/>
            <a:ext cx="2552929" cy="79201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</a:pPr>
            <a:r>
              <a:rPr lang="el-GR" sz="1100" dirty="0">
                <a:solidFill>
                  <a:schemeClr val="bg1"/>
                </a:solidFill>
                <a:latin typeface="Zona Pro" panose="02010A03040002020004" pitchFamily="2" charset="0"/>
              </a:rPr>
              <a:t>ΨΗΦΙΑΚΟΣ ΜΕΤΑΣΧΗΜΑΤΙΣΜΟΣ ΜΙΚΡΟΜΕΣΑΙΩΝ ΕΠΙΧΕΙΡΗΣΕΩΝ: 442.000.000€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B10EBD-560A-D047-A483-4BB79FBA30D9}"/>
              </a:ext>
            </a:extLst>
          </p:cNvPr>
          <p:cNvSpPr txBox="1"/>
          <p:nvPr/>
        </p:nvSpPr>
        <p:spPr>
          <a:xfrm>
            <a:off x="5981323" y="1280531"/>
            <a:ext cx="2339557" cy="369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b="1" spc="150" dirty="0">
                <a:solidFill>
                  <a:schemeClr val="bg1"/>
                </a:solidFill>
                <a:latin typeface="Zona Pro" panose="02010A03040002020004" pitchFamily="2" charset="0"/>
              </a:rPr>
              <a:t>ΕΠΙΧΕΙΡΗΣΕΙΣ</a:t>
            </a:r>
            <a:endParaRPr lang="x-none" sz="1400" b="1" spc="15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F1381C-E2BD-E145-8518-CC2044180FF4}"/>
              </a:ext>
            </a:extLst>
          </p:cNvPr>
          <p:cNvSpPr/>
          <p:nvPr/>
        </p:nvSpPr>
        <p:spPr>
          <a:xfrm>
            <a:off x="5972856" y="3137133"/>
            <a:ext cx="2608745" cy="134344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</a:pPr>
            <a:r>
              <a:rPr lang="el-GR" sz="1100" dirty="0">
                <a:solidFill>
                  <a:schemeClr val="bg1"/>
                </a:solidFill>
                <a:latin typeface="Zona Pro" panose="02010A03040002020004" pitchFamily="2" charset="0"/>
              </a:rPr>
              <a:t>ΨΗΦΙΑΚΟΣ ΜΕΤΑΣΧΗΜΑΤΙΣΜΟΣ ΕΟΤ: 10.000.000€</a:t>
            </a:r>
            <a:endParaRPr lang="en-GR" sz="1100" dirty="0">
              <a:solidFill>
                <a:schemeClr val="bg1"/>
              </a:solidFill>
              <a:latin typeface="Zona Pro" panose="02010A03040002020004" pitchFamily="2" charset="0"/>
            </a:endParaRPr>
          </a:p>
          <a:p>
            <a:pPr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</a:pPr>
            <a:r>
              <a:rPr lang="el-GR" sz="1100" dirty="0">
                <a:solidFill>
                  <a:schemeClr val="bg1"/>
                </a:solidFill>
                <a:latin typeface="Zona Pro" panose="02010A03040002020004" pitchFamily="2" charset="0"/>
              </a:rPr>
              <a:t>ΕΝΙΑΙΟ ΜΗΤΡΩΟ ΤΟΥΡΙΣΤΙΚΩΝ ΕΠΙΧΕΙΡΗΣΕΩΝ: 10.000.000 €</a:t>
            </a:r>
            <a:endParaRPr lang="en-GR" sz="110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1E8CE7-FB97-1D4B-807B-A09169C538C0}"/>
              </a:ext>
            </a:extLst>
          </p:cNvPr>
          <p:cNvSpPr txBox="1"/>
          <p:nvPr/>
        </p:nvSpPr>
        <p:spPr>
          <a:xfrm>
            <a:off x="5972856" y="2742144"/>
            <a:ext cx="2113272" cy="369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b="1" spc="150" dirty="0">
                <a:solidFill>
                  <a:schemeClr val="bg1"/>
                </a:solidFill>
                <a:latin typeface="Zona Pro" panose="02010A03040002020004" pitchFamily="2" charset="0"/>
              </a:rPr>
              <a:t>ΤΟΥΡΙΣΜΟΣ</a:t>
            </a:r>
            <a:endParaRPr lang="x-none" sz="1400" b="1" spc="15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413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716B6-8810-5842-9E60-5092EE6C7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01" t="23517" r="13727" b="7622"/>
          <a:stretch/>
        </p:blipFill>
        <p:spPr>
          <a:xfrm>
            <a:off x="-270275" y="-40014"/>
            <a:ext cx="914400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F8C41C-8725-A94D-8644-6E9C2EA896FE}"/>
              </a:ext>
            </a:extLst>
          </p:cNvPr>
          <p:cNvSpPr/>
          <p:nvPr/>
        </p:nvSpPr>
        <p:spPr>
          <a:xfrm>
            <a:off x="615866" y="1753186"/>
            <a:ext cx="8257858" cy="36804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ts val="1320"/>
              </a:lnSpc>
            </a:pPr>
            <a:r>
              <a:rPr lang="el-GR" sz="1300" b="1" spc="150" dirty="0">
                <a:solidFill>
                  <a:schemeClr val="bg1"/>
                </a:solidFill>
              </a:rPr>
              <a:t>ΨΗΦΙΑΚΗ ΜΕΡΙΜΝΑ 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200" dirty="0">
                <a:solidFill>
                  <a:schemeClr val="bg1"/>
                </a:solidFill>
              </a:rPr>
              <a:t>ΣΥΝΟΛΙΚΟΣ ΑΡΙΘΜΟΣ ΕΓΚΕΡΙΜΕΝΩΝ ΑΙΤΗΣΕΩΝ: </a:t>
            </a:r>
            <a:r>
              <a:rPr lang="el-GR" sz="1200" b="1" dirty="0">
                <a:solidFill>
                  <a:schemeClr val="bg1"/>
                </a:solidFill>
              </a:rPr>
              <a:t>293.323.</a:t>
            </a:r>
            <a:r>
              <a:rPr lang="el-GR" sz="1200" dirty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  <a:latin typeface="Zona Pro" panose="02010A03040002020004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200" dirty="0">
                <a:solidFill>
                  <a:schemeClr val="bg1"/>
                </a:solidFill>
              </a:rPr>
              <a:t>ΕΞΑΡΓΥΡΩΘΗΚΑΝ </a:t>
            </a:r>
            <a:r>
              <a:rPr lang="el-GR" sz="1200" b="1" dirty="0">
                <a:solidFill>
                  <a:schemeClr val="bg1"/>
                </a:solidFill>
              </a:rPr>
              <a:t>500.859 </a:t>
            </a:r>
            <a:r>
              <a:rPr lang="el-GR" sz="1200" dirty="0">
                <a:solidFill>
                  <a:schemeClr val="bg1"/>
                </a:solidFill>
              </a:rPr>
              <a:t>ΕΠΙΤΑΓΕΣ (</a:t>
            </a:r>
            <a:r>
              <a:rPr lang="en-US" sz="1200" dirty="0">
                <a:solidFill>
                  <a:schemeClr val="bg1"/>
                </a:solidFill>
                <a:latin typeface="Zona Pro" panose="02010A03040002020004"/>
              </a:rPr>
              <a:t>VOUCHERS)</a:t>
            </a:r>
            <a:r>
              <a:rPr lang="el-GR" sz="1200" dirty="0">
                <a:solidFill>
                  <a:schemeClr val="bg1"/>
                </a:solidFill>
              </a:rPr>
              <a:t>, ΠΟΣΟΥ </a:t>
            </a:r>
            <a:r>
              <a:rPr lang="el-GR" sz="1200" b="1" dirty="0">
                <a:solidFill>
                  <a:schemeClr val="bg1"/>
                </a:solidFill>
              </a:rPr>
              <a:t>99.418.152,69 €</a:t>
            </a:r>
            <a:r>
              <a:rPr lang="el-GR" sz="1200" dirty="0">
                <a:solidFill>
                  <a:schemeClr val="bg1"/>
                </a:solidFill>
              </a:rPr>
              <a:t>.</a:t>
            </a:r>
            <a:endParaRPr lang="en-US" sz="1200" dirty="0">
              <a:solidFill>
                <a:schemeClr val="bg1"/>
              </a:solidFill>
              <a:latin typeface="Zona Pro" panose="02010A03040002020004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200" dirty="0">
                <a:solidFill>
                  <a:schemeClr val="bg1"/>
                </a:solidFill>
              </a:rPr>
              <a:t>ΑΓΟΡΑΣΤΗΚΑΝ </a:t>
            </a:r>
            <a:r>
              <a:rPr lang="el-GR" sz="1200" b="1" dirty="0">
                <a:solidFill>
                  <a:schemeClr val="bg1"/>
                </a:solidFill>
              </a:rPr>
              <a:t>385.513</a:t>
            </a:r>
            <a:r>
              <a:rPr lang="el-GR" sz="1200" dirty="0">
                <a:solidFill>
                  <a:schemeClr val="bg1"/>
                </a:solidFill>
              </a:rPr>
              <a:t> ΣΥΣΚΕΥΕΣ ΑΠΟ </a:t>
            </a:r>
            <a:r>
              <a:rPr lang="el-GR" sz="1200" b="1" dirty="0">
                <a:solidFill>
                  <a:schemeClr val="bg1"/>
                </a:solidFill>
              </a:rPr>
              <a:t>1.307 </a:t>
            </a:r>
            <a:r>
              <a:rPr lang="el-GR" sz="1200" dirty="0">
                <a:solidFill>
                  <a:schemeClr val="bg1"/>
                </a:solidFill>
              </a:rPr>
              <a:t>ΕΓΚΕΚΡΙΜΕΝΟΥΣ ΠΡΟΜΗΘΕΥΤΕΣ. </a:t>
            </a:r>
            <a:endParaRPr lang="en-US" sz="1200" dirty="0">
              <a:solidFill>
                <a:schemeClr val="bg1"/>
              </a:solidFill>
              <a:latin typeface="Zona Pro" panose="02010A03040002020004"/>
            </a:endParaRPr>
          </a:p>
          <a:p>
            <a:pPr>
              <a:lnSpc>
                <a:spcPts val="132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100" dirty="0">
                <a:solidFill>
                  <a:schemeClr val="bg1"/>
                </a:solidFill>
              </a:rPr>
              <a:t> </a:t>
            </a:r>
            <a:r>
              <a:rPr lang="el-GR" sz="1300" b="1" spc="150" dirty="0">
                <a:solidFill>
                  <a:schemeClr val="bg1"/>
                </a:solidFill>
              </a:rPr>
              <a:t>ΨΗΦΙΑΚΗ ΜΕΡΙΜΝΑ ΙΙ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l-GR" sz="1200" dirty="0">
                <a:solidFill>
                  <a:schemeClr val="bg1"/>
                </a:solidFill>
              </a:rPr>
              <a:t>ΣΥΝΟΛΙΚΟΣ ΑΡΙΘΜΟΣ ΕΓΚΕΚΡΙΜΕΝΩΝ ΑΙΤΗΣΕΩΝ :</a:t>
            </a:r>
            <a:r>
              <a:rPr lang="en-US" sz="1200" dirty="0">
                <a:solidFill>
                  <a:schemeClr val="bg1"/>
                </a:solidFill>
                <a:latin typeface="Zona Pro" panose="02010A03040002020004"/>
              </a:rPr>
              <a:t> </a:t>
            </a:r>
            <a:r>
              <a:rPr lang="el-GR" sz="1200" b="1" dirty="0">
                <a:solidFill>
                  <a:schemeClr val="bg1"/>
                </a:solidFill>
              </a:rPr>
              <a:t>164.486</a:t>
            </a:r>
            <a:r>
              <a:rPr lang="el-GR" sz="1200" dirty="0">
                <a:solidFill>
                  <a:schemeClr val="bg1"/>
                </a:solidFill>
              </a:rPr>
              <a:t>.</a:t>
            </a:r>
            <a:endParaRPr lang="en-US" sz="1200" dirty="0">
              <a:solidFill>
                <a:schemeClr val="bg1"/>
              </a:solidFill>
              <a:latin typeface="Zona Pro" panose="02010A03040002020004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200" dirty="0">
                <a:solidFill>
                  <a:schemeClr val="bg1"/>
                </a:solidFill>
              </a:rPr>
              <a:t>ΕΧΟΥΝ</a:t>
            </a:r>
            <a:r>
              <a:rPr lang="en-US" sz="1200" dirty="0">
                <a:solidFill>
                  <a:schemeClr val="bg1"/>
                </a:solidFill>
                <a:latin typeface="Zona Pro" panose="02010A03040002020004"/>
              </a:rPr>
              <a:t> </a:t>
            </a:r>
            <a:r>
              <a:rPr lang="el-GR" sz="1200" dirty="0">
                <a:solidFill>
                  <a:schemeClr val="bg1"/>
                </a:solidFill>
              </a:rPr>
              <a:t>ΕΞΑΡΓΥΡΩΘΕΙ</a:t>
            </a:r>
            <a:r>
              <a:rPr lang="en-US" sz="1200" dirty="0">
                <a:solidFill>
                  <a:schemeClr val="bg1"/>
                </a:solidFill>
                <a:latin typeface="Zona Pro" panose="02010A03040002020004"/>
              </a:rPr>
              <a:t> </a:t>
            </a:r>
            <a:r>
              <a:rPr lang="el-GR" sz="1200" dirty="0">
                <a:solidFill>
                  <a:schemeClr val="bg1"/>
                </a:solidFill>
              </a:rPr>
              <a:t>73.875</a:t>
            </a:r>
            <a:r>
              <a:rPr lang="en-US" sz="1200" dirty="0">
                <a:solidFill>
                  <a:schemeClr val="bg1"/>
                </a:solidFill>
                <a:latin typeface="Zona Pro" panose="02010A03040002020004"/>
              </a:rPr>
              <a:t> </a:t>
            </a:r>
            <a:r>
              <a:rPr lang="el-GR" sz="1200" dirty="0">
                <a:solidFill>
                  <a:schemeClr val="bg1"/>
                </a:solidFill>
              </a:rPr>
              <a:t>ΕΠΙΤΑΓΕΣ</a:t>
            </a:r>
            <a:r>
              <a:rPr lang="en-US" sz="1200" dirty="0">
                <a:solidFill>
                  <a:schemeClr val="bg1"/>
                </a:solidFill>
                <a:latin typeface="Zona Pro" panose="02010A03040002020004"/>
              </a:rPr>
              <a:t> </a:t>
            </a:r>
            <a:r>
              <a:rPr lang="el-GR" sz="1200" dirty="0">
                <a:solidFill>
                  <a:schemeClr val="bg1"/>
                </a:solidFill>
              </a:rPr>
              <a:t>(</a:t>
            </a:r>
            <a:r>
              <a:rPr lang="en-US" sz="1200" dirty="0">
                <a:solidFill>
                  <a:schemeClr val="bg1"/>
                </a:solidFill>
                <a:latin typeface="Zona Pro" panose="02010A03040002020004"/>
              </a:rPr>
              <a:t>VOUCHERS</a:t>
            </a:r>
            <a:r>
              <a:rPr lang="el-GR" sz="1200" dirty="0">
                <a:solidFill>
                  <a:schemeClr val="bg1"/>
                </a:solidFill>
              </a:rPr>
              <a:t>), ΠΟΣΟΥ</a:t>
            </a:r>
            <a:r>
              <a:rPr lang="en-US" sz="1200" dirty="0">
                <a:solidFill>
                  <a:schemeClr val="bg1"/>
                </a:solidFill>
                <a:latin typeface="Zona Pro" panose="02010A03040002020004"/>
              </a:rPr>
              <a:t> </a:t>
            </a:r>
            <a:r>
              <a:rPr lang="el-GR" sz="1200" b="1" dirty="0">
                <a:solidFill>
                  <a:schemeClr val="bg1"/>
                </a:solidFill>
              </a:rPr>
              <a:t>14.758.581,62 €.</a:t>
            </a:r>
            <a:endParaRPr lang="en-US" sz="1200" b="1" dirty="0">
              <a:solidFill>
                <a:schemeClr val="bg1"/>
              </a:solidFill>
              <a:latin typeface="Zona Pro" panose="02010A03040002020004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200" dirty="0">
                <a:solidFill>
                  <a:schemeClr val="bg1"/>
                </a:solidFill>
              </a:rPr>
              <a:t>ΑΓΟΡΑΣΤΗΚΑΝ 64.485 ΣΥΣΚΕΥΕΣ ΑΠΟ</a:t>
            </a:r>
            <a:r>
              <a:rPr lang="el-GR" sz="1200" b="1" dirty="0">
                <a:solidFill>
                  <a:schemeClr val="bg1"/>
                </a:solidFill>
              </a:rPr>
              <a:t> 1.384 </a:t>
            </a:r>
            <a:r>
              <a:rPr lang="el-GR" sz="1200" dirty="0">
                <a:solidFill>
                  <a:schemeClr val="bg1"/>
                </a:solidFill>
              </a:rPr>
              <a:t>ΕΓΚΕΚΡΙΜΕΝΟΥΣ ΠΡΟΜΗΘΕΥΤΕΣ.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1100" dirty="0">
              <a:solidFill>
                <a:schemeClr val="bg1"/>
              </a:solidFill>
            </a:endParaRPr>
          </a:p>
          <a:p>
            <a:pPr>
              <a:lnSpc>
                <a:spcPts val="1320"/>
              </a:lnSpc>
            </a:pPr>
            <a:r>
              <a:rPr lang="el-GR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100" dirty="0">
              <a:solidFill>
                <a:schemeClr val="bg1"/>
              </a:solidFill>
              <a:effectLst/>
              <a:latin typeface="Zona Pro" panose="02010A03040002020004"/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CF55B7-D02A-134D-8775-A4ECD70E438B}"/>
              </a:ext>
            </a:extLst>
          </p:cNvPr>
          <p:cNvSpPr txBox="1"/>
          <p:nvPr/>
        </p:nvSpPr>
        <p:spPr>
          <a:xfrm>
            <a:off x="506326" y="1269101"/>
            <a:ext cx="8131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400" b="1" spc="150" dirty="0">
                <a:solidFill>
                  <a:schemeClr val="bg1"/>
                </a:solidFill>
                <a:latin typeface="Zona Pro" panose="02010A03040002020004" pitchFamily="2" charset="0"/>
              </a:rPr>
              <a:t>ΣΤΟΙΧΕΙΑ ΔΡΑΣΕΩΝ ΚΡΑΤΙΚΩΝ ΕΝΙΣΧΥΣΕΩΝ</a:t>
            </a:r>
            <a:endParaRPr lang="en-GR" sz="1400" b="1" spc="15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08FC5A-B9A7-3B4D-ADAE-C508FAFC6F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9" t="9434" r="13384" b="39463"/>
          <a:stretch/>
        </p:blipFill>
        <p:spPr>
          <a:xfrm>
            <a:off x="377996" y="497356"/>
            <a:ext cx="994791" cy="718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8C69F3-5BAD-434F-AEC7-D9BC8D54736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 flipH="1">
            <a:off x="270275" y="1741227"/>
            <a:ext cx="149286" cy="25478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27AAAD-CB8B-8043-9CFC-641EFB5AF6AD}"/>
              </a:ext>
            </a:extLst>
          </p:cNvPr>
          <p:cNvSpPr txBox="1"/>
          <p:nvPr/>
        </p:nvSpPr>
        <p:spPr>
          <a:xfrm>
            <a:off x="6637622" y="4538206"/>
            <a:ext cx="21095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</p:spTree>
    <p:extLst>
      <p:ext uri="{BB962C8B-B14F-4D97-AF65-F5344CB8AC3E}">
        <p14:creationId xmlns:p14="http://schemas.microsoft.com/office/powerpoint/2010/main" val="3710152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716B6-8810-5842-9E60-5092EE6C7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01" t="23517" r="13727" b="7622"/>
          <a:stretch/>
        </p:blipFill>
        <p:spPr>
          <a:xfrm>
            <a:off x="1" y="0"/>
            <a:ext cx="914400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F8C41C-8725-A94D-8644-6E9C2EA896FE}"/>
              </a:ext>
            </a:extLst>
          </p:cNvPr>
          <p:cNvSpPr/>
          <p:nvPr/>
        </p:nvSpPr>
        <p:spPr>
          <a:xfrm>
            <a:off x="615866" y="1784628"/>
            <a:ext cx="8257858" cy="25109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ts val="1320"/>
              </a:lnSpc>
            </a:pPr>
            <a:r>
              <a:rPr lang="en-US" sz="1300" b="1" spc="150" dirty="0">
                <a:solidFill>
                  <a:schemeClr val="bg1"/>
                </a:solidFill>
                <a:latin typeface="Zona Pro" panose="02010A03040002020004"/>
              </a:rPr>
              <a:t>FREEDOM PASS</a:t>
            </a:r>
          </a:p>
          <a:p>
            <a:r>
              <a:rPr lang="el-GR" sz="1200" dirty="0">
                <a:solidFill>
                  <a:schemeClr val="bg1"/>
                </a:solidFill>
              </a:rPr>
              <a:t>ΣΥΝΟΛΙΚΟΣ ΑΡΙΘΜΟΣ ΕΓΚΕΚΡΙΜΕΝΩΝ ΑΙΤΗΣΕΩΝ:556.041, ΠΟΣΟΥ </a:t>
            </a:r>
            <a:r>
              <a:rPr lang="el-GR" sz="1200" b="1" dirty="0">
                <a:solidFill>
                  <a:schemeClr val="bg1"/>
                </a:solidFill>
              </a:rPr>
              <a:t>83.406.150,00 €</a:t>
            </a:r>
            <a:r>
              <a:rPr lang="el-GR" sz="1300" dirty="0">
                <a:solidFill>
                  <a:schemeClr val="bg1"/>
                </a:solidFill>
              </a:rPr>
              <a:t>.</a:t>
            </a:r>
            <a:endParaRPr lang="en-US" sz="1300" dirty="0">
              <a:solidFill>
                <a:schemeClr val="bg1"/>
              </a:solidFill>
              <a:latin typeface="Zona Pro" panose="02010A03040002020004"/>
            </a:endParaRPr>
          </a:p>
          <a:p>
            <a:r>
              <a:rPr lang="el-GR" sz="1300" dirty="0">
                <a:solidFill>
                  <a:schemeClr val="bg1"/>
                </a:solidFill>
              </a:rPr>
              <a:t> </a:t>
            </a:r>
          </a:p>
          <a:p>
            <a:pPr>
              <a:lnSpc>
                <a:spcPts val="1320"/>
              </a:lnSpc>
            </a:pPr>
            <a:endParaRPr lang="el-GR" sz="1300" b="1" spc="150" dirty="0">
              <a:solidFill>
                <a:schemeClr val="bg1"/>
              </a:solidFill>
            </a:endParaRPr>
          </a:p>
          <a:p>
            <a:pPr>
              <a:lnSpc>
                <a:spcPts val="1320"/>
              </a:lnSpc>
            </a:pPr>
            <a:r>
              <a:rPr lang="en-US" sz="1300" b="1" spc="150" dirty="0">
                <a:solidFill>
                  <a:schemeClr val="bg1"/>
                </a:solidFill>
                <a:latin typeface="Zona Pro" panose="02010A03040002020004"/>
              </a:rPr>
              <a:t>FREEDOM PASS</a:t>
            </a:r>
            <a:r>
              <a:rPr lang="el-GR" sz="1300" b="1" spc="150" dirty="0">
                <a:solidFill>
                  <a:schemeClr val="bg1"/>
                </a:solidFill>
              </a:rPr>
              <a:t>/</a:t>
            </a:r>
            <a:r>
              <a:rPr lang="en-US" sz="1300" b="1" spc="150" dirty="0">
                <a:solidFill>
                  <a:schemeClr val="bg1"/>
                </a:solidFill>
                <a:latin typeface="Zona Pro" panose="02010A03040002020004"/>
              </a:rPr>
              <a:t>DATA</a:t>
            </a:r>
          </a:p>
          <a:p>
            <a:r>
              <a:rPr lang="el-G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ΣΥΝΟΛΙΚΟΣ ΑΡΙΘΜΟΣ ΕΓΚΕΚΡΙΜΕΝΩΝ ΑΙΤΗΣΕΩΝ: </a:t>
            </a:r>
            <a:r>
              <a:rPr lang="el-GR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102.587</a:t>
            </a:r>
            <a:r>
              <a:rPr lang="el-G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ΠΟΣΟΥ </a:t>
            </a:r>
            <a:r>
              <a:rPr lang="el-GR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2.544.157,60 €.</a:t>
            </a:r>
            <a:endParaRPr lang="en-US" sz="1200" dirty="0">
              <a:solidFill>
                <a:schemeClr val="bg1"/>
              </a:solidFill>
              <a:effectLst/>
              <a:latin typeface="Zona Pro" panose="02010A03040002020004"/>
              <a:ea typeface="Calibri" panose="020F0502020204030204" pitchFamily="34" charset="0"/>
            </a:endParaRPr>
          </a:p>
          <a:p>
            <a:r>
              <a:rPr lang="el-GR" sz="1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endParaRPr lang="en-US" sz="1100" dirty="0">
              <a:solidFill>
                <a:schemeClr val="bg1"/>
              </a:solidFill>
              <a:effectLst/>
              <a:latin typeface="Zona Pro" panose="02010A03040002020004"/>
              <a:ea typeface="Calibri" panose="020F0502020204030204" pitchFamily="34" charset="0"/>
            </a:endParaRPr>
          </a:p>
          <a:p>
            <a:pPr>
              <a:lnSpc>
                <a:spcPts val="1320"/>
              </a:lnSpc>
            </a:pPr>
            <a:r>
              <a:rPr lang="en-US" sz="1300" b="1" spc="150" dirty="0">
                <a:solidFill>
                  <a:schemeClr val="bg1"/>
                </a:solidFill>
                <a:latin typeface="Zona Pro" panose="02010A03040002020004"/>
              </a:rPr>
              <a:t>FUEL PASS</a:t>
            </a:r>
          </a:p>
          <a:p>
            <a:r>
              <a:rPr lang="el-G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ΣΥΝΟΛΙΚΟΣ ΑΡΙΘΜΟΣ ΕΓΚΕΚΡΙΜΕΝΩΝ ΑΙΤΗΣΕΩΝ : </a:t>
            </a:r>
            <a:r>
              <a:rPr lang="el-GR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2.379.114</a:t>
            </a:r>
            <a:r>
              <a:rPr lang="el-G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ΠΟΣΟΥ </a:t>
            </a:r>
            <a:r>
              <a:rPr lang="el-GR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99.292.855,00 €.</a:t>
            </a:r>
            <a:endParaRPr lang="en-US" sz="1200" dirty="0">
              <a:solidFill>
                <a:schemeClr val="bg1"/>
              </a:solidFill>
              <a:effectLst/>
              <a:latin typeface="Zona Pro" panose="02010A03040002020004"/>
              <a:ea typeface="Calibri" panose="020F0502020204030204" pitchFamily="34" charset="0"/>
            </a:endParaRPr>
          </a:p>
          <a:p>
            <a:r>
              <a:rPr lang="el-GR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endParaRPr lang="en-US" sz="1100" dirty="0">
              <a:solidFill>
                <a:schemeClr val="bg1"/>
              </a:solidFill>
              <a:effectLst/>
              <a:latin typeface="Zona Pro" panose="02010A03040002020004"/>
              <a:ea typeface="Calibri" panose="020F0502020204030204" pitchFamily="34" charset="0"/>
            </a:endParaRPr>
          </a:p>
          <a:p>
            <a:pPr>
              <a:lnSpc>
                <a:spcPts val="1320"/>
              </a:lnSpc>
            </a:pPr>
            <a:r>
              <a:rPr lang="en-US" sz="1300" b="1" spc="150" dirty="0">
                <a:solidFill>
                  <a:schemeClr val="bg1"/>
                </a:solidFill>
                <a:latin typeface="Zona Pro" panose="02010A03040002020004"/>
              </a:rPr>
              <a:t>POWER PASS</a:t>
            </a:r>
          </a:p>
          <a:p>
            <a:r>
              <a:rPr lang="el-G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ΣΥΝΟΛΙΚΟΣ ΑΡΙΘΜΟΣ ΑΙΤΗΣΕΩΝ: </a:t>
            </a:r>
            <a:r>
              <a:rPr lang="el-GR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2.897.914</a:t>
            </a:r>
            <a:r>
              <a:rPr lang="el-G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1200" dirty="0">
              <a:solidFill>
                <a:schemeClr val="bg1"/>
              </a:solidFill>
              <a:effectLst/>
              <a:latin typeface="Zona Pro" panose="02010A03040002020004"/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CF55B7-D02A-134D-8775-A4ECD70E438B}"/>
              </a:ext>
            </a:extLst>
          </p:cNvPr>
          <p:cNvSpPr txBox="1"/>
          <p:nvPr/>
        </p:nvSpPr>
        <p:spPr>
          <a:xfrm>
            <a:off x="615866" y="1288340"/>
            <a:ext cx="8131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400" b="1" spc="150" dirty="0">
                <a:solidFill>
                  <a:schemeClr val="bg1"/>
                </a:solidFill>
                <a:latin typeface="Zona Pro" panose="02010A03040002020004" pitchFamily="2" charset="0"/>
              </a:rPr>
              <a:t>ΣΤΟΙΧΕΙΑ ΔΡΑΣΕΩΝ ΚΡΑΤΙΚΩΝ ΕΝΙΣΧΥΣΕΩΝ</a:t>
            </a:r>
            <a:endParaRPr lang="en-GR" sz="1400" b="1" spc="15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08FC5A-B9A7-3B4D-ADAE-C508FAFC6F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9" t="9434" r="13384" b="39463"/>
          <a:stretch/>
        </p:blipFill>
        <p:spPr>
          <a:xfrm>
            <a:off x="377996" y="497356"/>
            <a:ext cx="994791" cy="718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8C69F3-5BAD-434F-AEC7-D9BC8D54736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 flipH="1">
            <a:off x="270275" y="1741227"/>
            <a:ext cx="149286" cy="25478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27AAAD-CB8B-8043-9CFC-641EFB5AF6AD}"/>
              </a:ext>
            </a:extLst>
          </p:cNvPr>
          <p:cNvSpPr txBox="1"/>
          <p:nvPr/>
        </p:nvSpPr>
        <p:spPr>
          <a:xfrm>
            <a:off x="6637622" y="4538206"/>
            <a:ext cx="21095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</p:spTree>
    <p:extLst>
      <p:ext uri="{BB962C8B-B14F-4D97-AF65-F5344CB8AC3E}">
        <p14:creationId xmlns:p14="http://schemas.microsoft.com/office/powerpoint/2010/main" val="1764632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2B405D-DDCB-3F48-93BC-F197105A0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01" t="23517" r="13727" b="7622"/>
          <a:stretch/>
        </p:blipFill>
        <p:spPr>
          <a:xfrm>
            <a:off x="-10047" y="0"/>
            <a:ext cx="9144000" cy="514349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0646C-C3A2-7D41-BA7B-9BEA3C215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7587" y="1465805"/>
            <a:ext cx="5229539" cy="2263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1500" dirty="0"/>
              <a:t>ΕΡΓΑΖΟΜΑΣΤΕ ΓΙΑ ΜΙΑ ΣΥΓΧΡΟΝΗ, ΨΗΦΙΑΚΗ, ΔΥΝΑΜΙΚΗ ΕΛΛΑΔΑ ΠΟΥ ΑΞΙΟΠΟΙΕΙ ΑΠΟΤΕΛΕΣΜΑΤΙΚΑ ΟΛΕΣ ΤΙΣ ΔΥΝΑΤΟΤΗΤΕΣ ΠΟΥ ΠΡΟΣΦΕΡΟΥΝ Η ΤΕΧΝΟΛΟΓΙΑ, ΤΑ ΧΡΗΜΑΤΟΔΟΤΙΚΑ ΕΡΓΑΛΕΙΑ ΚΑΙ ΟΙ ΑΝΑΠΤΥΞΙΑΚΕΣ ΕΥΚΑΙΡΙΕΣ ΤΗΣ ΨΗΦΙΑΚΗΣ ΕΠΟΧΗΣ</a:t>
            </a:r>
            <a:endParaRPr lang="x-none" sz="1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7D4751-BAFE-464D-B2D2-F8DA0BFA6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09" t="5790" r="22970" b="35973"/>
          <a:stretch/>
        </p:blipFill>
        <p:spPr>
          <a:xfrm>
            <a:off x="323745" y="1233159"/>
            <a:ext cx="2367016" cy="2496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716876-7D7B-A044-BD7E-F4ED03CF5127}"/>
              </a:ext>
            </a:extLst>
          </p:cNvPr>
          <p:cNvSpPr txBox="1"/>
          <p:nvPr/>
        </p:nvSpPr>
        <p:spPr>
          <a:xfrm>
            <a:off x="6290828" y="4752205"/>
            <a:ext cx="2330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</p:spTree>
    <p:extLst>
      <p:ext uri="{BB962C8B-B14F-4D97-AF65-F5344CB8AC3E}">
        <p14:creationId xmlns:p14="http://schemas.microsoft.com/office/powerpoint/2010/main" val="3112758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2B405D-DDCB-3F48-93BC-F197105A0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01" t="23517" r="13727" b="7622"/>
          <a:stretch/>
        </p:blipFill>
        <p:spPr>
          <a:xfrm>
            <a:off x="-10047" y="0"/>
            <a:ext cx="9144000" cy="514349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0646C-C3A2-7D41-BA7B-9BEA3C215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3648" y="1585615"/>
            <a:ext cx="4869047" cy="19722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1500" dirty="0"/>
              <a:t>ΩΣΤΕ Η ΔΗΜΟΣΙΑ ΔΙΟΙΚΗΣΗ ΝΑ ΛΕΙΤΟΥΡΓΕΙ ΣΕ ΕΝΑ ΣΥΓΧΡΟΝΟ ΠΕΡΙΒΑΛΛΟΝ ΚΑΙ ΟΙ ΠΟΛΙΤΕΣ ΚΑΙ ΟΙ ΕΠΙΧΕΙΡΗΣΕΙΣ ΝΑ ΑΠΟΛΑΜΒΑΝΟΥΝ ΦΙΛΙΚΕΣ ΨΗΦΙΑΚΕΣ ΥΠΗΡΕΣΙΕΣ ΑΠΟ ΤΗΝ ΔΗΜΟΣΙΑ ΔΙΟΙΚΗΣΗ</a:t>
            </a:r>
            <a:r>
              <a:rPr lang="x-none" sz="15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716876-7D7B-A044-BD7E-F4ED03CF5127}"/>
              </a:ext>
            </a:extLst>
          </p:cNvPr>
          <p:cNvSpPr txBox="1"/>
          <p:nvPr/>
        </p:nvSpPr>
        <p:spPr>
          <a:xfrm>
            <a:off x="6290828" y="4752205"/>
            <a:ext cx="2330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56661C-B51A-FE45-8383-FCCCC4251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2" t="34324" r="44835" b="10594"/>
          <a:stretch/>
        </p:blipFill>
        <p:spPr>
          <a:xfrm>
            <a:off x="90438" y="834013"/>
            <a:ext cx="3789170" cy="294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59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3D1E23-0481-A74E-ADD6-50D29A6CC8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01" t="23517" r="13727" b="7622"/>
          <a:stretch/>
        </p:blipFill>
        <p:spPr>
          <a:xfrm>
            <a:off x="-10047" y="0"/>
            <a:ext cx="9144000" cy="5143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C83557-FE7B-0E47-92FE-94BF64A416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1" t="7228" r="3445" b="7399"/>
          <a:stretch/>
        </p:blipFill>
        <p:spPr>
          <a:xfrm>
            <a:off x="1145513" y="31452"/>
            <a:ext cx="7988440" cy="509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97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C1138C-AD5B-E148-9D82-15D1CA763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4" t="7292" r="3491" b="17356"/>
          <a:stretch/>
        </p:blipFill>
        <p:spPr>
          <a:xfrm>
            <a:off x="0" y="-4"/>
            <a:ext cx="9144000" cy="514350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BEE5B8-C450-894B-AF49-7D04FBEC3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5861" y="1849349"/>
            <a:ext cx="7181556" cy="152008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1500" dirty="0"/>
              <a:t>Ο ΒΑΣΙΚΟΣ ΕΚΤΕΛΕΣΤΙΚΟΣ ΒΡΑΧΙΟΝΑΣ ΤΩΝ ΕΡΓΩΝ  ΠΛΗΡΟΦΟΡΙΚΗΣ, ΕΠΙΚΟΙΝΩΝΙΩΝ ΚΑΙ ΨΗΦΙΑΚΟΥ ΜΕΤΑΣΧΗΜΑΤΙΣΜΟΥ  ΤΟΥ ΥΠΟΥΡΓΕΙΟΥ ΨΗΦΙΑΚΗΣ ΔΙΑΚΥΒΕΡΝΗΣΗΣ</a:t>
            </a:r>
            <a:endParaRPr lang="x-none" sz="15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067DC6-83FF-0B4D-BBF6-8038158D453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 flipH="1">
            <a:off x="307273" y="264291"/>
            <a:ext cx="267510" cy="4565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B6AFB3-4589-F947-9C10-E31F8D7B3A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59" t="9434" r="13384" b="39463"/>
          <a:stretch/>
        </p:blipFill>
        <p:spPr>
          <a:xfrm>
            <a:off x="7626694" y="256230"/>
            <a:ext cx="994791" cy="7184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411B55-7141-E34B-956A-F938277F16D8}"/>
              </a:ext>
            </a:extLst>
          </p:cNvPr>
          <p:cNvSpPr txBox="1"/>
          <p:nvPr/>
        </p:nvSpPr>
        <p:spPr>
          <a:xfrm>
            <a:off x="6637622" y="4538206"/>
            <a:ext cx="21095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</p:spTree>
    <p:extLst>
      <p:ext uri="{BB962C8B-B14F-4D97-AF65-F5344CB8AC3E}">
        <p14:creationId xmlns:p14="http://schemas.microsoft.com/office/powerpoint/2010/main" val="3034918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E816B09-0579-964C-A987-9351F9929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01" t="21903" r="13727" b="7622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57E8BF-315C-C849-91AF-E50FF1060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9" t="9434" r="13384" b="39463"/>
          <a:stretch/>
        </p:blipFill>
        <p:spPr>
          <a:xfrm>
            <a:off x="7626694" y="256230"/>
            <a:ext cx="994791" cy="71846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F379AC8-34CF-EF40-81FE-5879578E983F}"/>
              </a:ext>
            </a:extLst>
          </p:cNvPr>
          <p:cNvSpPr txBox="1">
            <a:spLocks/>
          </p:cNvSpPr>
          <p:nvPr/>
        </p:nvSpPr>
        <p:spPr>
          <a:xfrm>
            <a:off x="1341461" y="3422130"/>
            <a:ext cx="7402489" cy="94356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1400" dirty="0"/>
              <a:t>ΤΕΧΝΟΓΝΩΣΙΑ ΚΑΙ ΕΜΠΕΙΡΙΑ  ΣΤΗ ΔΙΑΧΕΙΡΙΣΗ ΜΕΓΑΛΩΝ ΕΡΓΩΝ ΠΛΗΡΟΦΟΡΙΚΗΣ, ΕΠΙΚΟΙΝΩΝΙΩΝ ΚΑΙ ΨΗΦΙΑΚΟΥ ΜΕΤΑΣΧΗΜΑΤΙΣΜΟΥ. 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756745-2666-4445-A358-B60F369DD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60" t="23124" r="19225" b="23228"/>
          <a:stretch/>
        </p:blipFill>
        <p:spPr>
          <a:xfrm>
            <a:off x="1120775" y="547697"/>
            <a:ext cx="4045585" cy="2729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00593E-BFA0-8E42-B887-CF1A89D266CD}"/>
              </a:ext>
            </a:extLst>
          </p:cNvPr>
          <p:cNvSpPr txBox="1"/>
          <p:nvPr/>
        </p:nvSpPr>
        <p:spPr>
          <a:xfrm>
            <a:off x="6637622" y="4538206"/>
            <a:ext cx="21095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</p:spTree>
    <p:extLst>
      <p:ext uri="{BB962C8B-B14F-4D97-AF65-F5344CB8AC3E}">
        <p14:creationId xmlns:p14="http://schemas.microsoft.com/office/powerpoint/2010/main" val="1591759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E816B09-0579-964C-A987-9351F9929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01" t="21903" r="13727" b="7622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57E8BF-315C-C849-91AF-E50FF1060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9" t="9434" r="13384" b="39463"/>
          <a:stretch/>
        </p:blipFill>
        <p:spPr>
          <a:xfrm>
            <a:off x="7626694" y="256230"/>
            <a:ext cx="994791" cy="71846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3D7FD2-9EC0-A745-A412-7BBCD634B40A}"/>
              </a:ext>
            </a:extLst>
          </p:cNvPr>
          <p:cNvSpPr txBox="1">
            <a:spLocks/>
          </p:cNvSpPr>
          <p:nvPr/>
        </p:nvSpPr>
        <p:spPr>
          <a:xfrm>
            <a:off x="623623" y="3717697"/>
            <a:ext cx="7500466" cy="87156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1400" dirty="0"/>
              <a:t>ΥΠΟΣΤΗΡΙΖΟΥΜΕ ΚΑΘΕ ΕΝΕΡΓΕΙΑ ΤΟΥ ΥΠΟΥΡΓΕΙΟΥ ΨΗΦΙΑΚΗΣ ΔΙΑΚΥΒΕΡΝΗΣΗΣ ΠΟΥ ΟΔΗΓΕΙ ΤΗ ΧΩΡΑ ΣΤΗΝ ΝΕΑ ΨΗΦΙΑΚΗ ΕΠΟΧΗ</a:t>
            </a:r>
            <a:endParaRPr lang="x-none" sz="1400"/>
          </a:p>
          <a:p>
            <a:endParaRPr lang="x-none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B6BD01-F3EA-BE4B-A8C0-361A173F67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85" t="25209" r="33170" b="25933"/>
          <a:stretch/>
        </p:blipFill>
        <p:spPr>
          <a:xfrm>
            <a:off x="3272391" y="1537309"/>
            <a:ext cx="2050576" cy="206888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21FE4C-0998-514A-9FBA-BAF3650584B0}"/>
              </a:ext>
            </a:extLst>
          </p:cNvPr>
          <p:cNvSpPr txBox="1">
            <a:spLocks/>
          </p:cNvSpPr>
          <p:nvPr/>
        </p:nvSpPr>
        <p:spPr>
          <a:xfrm>
            <a:off x="1897380" y="399112"/>
            <a:ext cx="4800599" cy="791972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1700" dirty="0"/>
              <a:t>ΑΝΑΠΤΥΣΣΟΥΜΕ, ΣΧΕΔΙΑΖΟΥΜΕ, ΥΛΟΙΠΟΥΜΕ ΚΑΙ ΔΙΑΧΕΙΡΙΖΟΜΑΣΤΕ</a:t>
            </a:r>
            <a:endParaRPr lang="x-none" sz="17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8B07E7-FCD5-A641-A3E4-29B605626167}"/>
              </a:ext>
            </a:extLst>
          </p:cNvPr>
          <p:cNvSpPr txBox="1"/>
          <p:nvPr/>
        </p:nvSpPr>
        <p:spPr>
          <a:xfrm>
            <a:off x="6637622" y="4538206"/>
            <a:ext cx="21095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</p:spTree>
    <p:extLst>
      <p:ext uri="{BB962C8B-B14F-4D97-AF65-F5344CB8AC3E}">
        <p14:creationId xmlns:p14="http://schemas.microsoft.com/office/powerpoint/2010/main" val="3772906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C1138C-AD5B-E148-9D82-15D1CA763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4" t="7292" r="3491" b="17356"/>
          <a:stretch/>
        </p:blipFill>
        <p:spPr>
          <a:xfrm>
            <a:off x="0" y="-4"/>
            <a:ext cx="9144000" cy="514350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BEE5B8-C450-894B-AF49-7D04FBEC3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862" y="2227362"/>
            <a:ext cx="6549241" cy="1195577"/>
          </a:xfrm>
        </p:spPr>
        <p:txBody>
          <a:bodyPr anchor="ctr">
            <a:normAutofit lnSpcReduction="10000"/>
          </a:bodyPr>
          <a:lstStyle/>
          <a:p>
            <a:r>
              <a:rPr lang="el-GR" sz="1400" dirty="0"/>
              <a:t>ΤΗ ΨΗΦΙΑΚΗ ΕΞΥΠΗΡΕΤΗΣΗ </a:t>
            </a:r>
          </a:p>
          <a:p>
            <a:r>
              <a:rPr lang="el-GR" sz="1400" dirty="0"/>
              <a:t>ΤΗ ΣΧΕΣΗ ΤΩΝ ΠΟΛΙΤΩΝ ΚΑΙ ΤΩΝ ΕΠΙΧΕΙΡΗΣΕΩΝ ΜΕ ΤΟ ΔΗΜΟΣΙΟ</a:t>
            </a:r>
          </a:p>
          <a:p>
            <a:r>
              <a:rPr lang="el-GR" sz="1400" dirty="0"/>
              <a:t>ΤΟ ΠΕΡΙΒΑΛΛΟΝ ΕΡΓΑΣΙΑΣ ΤΗΣ ΔΗΜΟΣΙΑΣ ΔΙΟΙΚΗΣΗΣ</a:t>
            </a:r>
            <a:endParaRPr lang="en-GR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E5410F-5988-E644-A838-9F0DE00D4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56" t="35277" r="39278" b="36117"/>
          <a:stretch/>
        </p:blipFill>
        <p:spPr>
          <a:xfrm>
            <a:off x="6924922" y="1995930"/>
            <a:ext cx="1858946" cy="1779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6B9CD7-4E3E-8845-8F32-3E8D0BD97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59" t="9434" r="13384" b="39463"/>
          <a:stretch/>
        </p:blipFill>
        <p:spPr>
          <a:xfrm>
            <a:off x="377996" y="497356"/>
            <a:ext cx="994791" cy="718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A56449-7473-EE44-B228-81BF52C90379}"/>
              </a:ext>
            </a:extLst>
          </p:cNvPr>
          <p:cNvSpPr txBox="1"/>
          <p:nvPr/>
        </p:nvSpPr>
        <p:spPr>
          <a:xfrm>
            <a:off x="522515" y="1137567"/>
            <a:ext cx="2353689" cy="353943"/>
          </a:xfrm>
          <a:prstGeom prst="rect">
            <a:avLst/>
          </a:prstGeom>
          <a:noFill/>
        </p:spPr>
        <p:txBody>
          <a:bodyPr vert="horz" wrap="square" lIns="0" rIns="0" rtlCol="0">
            <a:spAutoFit/>
          </a:bodyPr>
          <a:lstStyle/>
          <a:p>
            <a:r>
              <a:rPr lang="el-GR" sz="1700" spc="150" dirty="0">
                <a:solidFill>
                  <a:schemeClr val="bg1"/>
                </a:solidFill>
                <a:latin typeface="Zona Pro" panose="02010A03040002020004" pitchFamily="2" charset="0"/>
              </a:rPr>
              <a:t>ΑΝΑΒΑΘΜΙΖΟΥΜΕ</a:t>
            </a:r>
            <a:endParaRPr lang="en-GR" sz="1700" spc="15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1F1535-418D-0A40-B9FB-43B848C63533}"/>
              </a:ext>
            </a:extLst>
          </p:cNvPr>
          <p:cNvSpPr txBox="1"/>
          <p:nvPr/>
        </p:nvSpPr>
        <p:spPr>
          <a:xfrm>
            <a:off x="6637622" y="4538206"/>
            <a:ext cx="21095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</p:spTree>
    <p:extLst>
      <p:ext uri="{BB962C8B-B14F-4D97-AF65-F5344CB8AC3E}">
        <p14:creationId xmlns:p14="http://schemas.microsoft.com/office/powerpoint/2010/main" val="1673192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C1138C-AD5B-E148-9D82-15D1CA763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4" t="7292" r="3491" b="17356"/>
          <a:stretch/>
        </p:blipFill>
        <p:spPr>
          <a:xfrm>
            <a:off x="0" y="-4"/>
            <a:ext cx="9144000" cy="5143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B11C64-350E-5A4E-BD04-6E161CBB40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56" t="35277" r="39278" b="36117"/>
          <a:stretch/>
        </p:blipFill>
        <p:spPr>
          <a:xfrm>
            <a:off x="6924922" y="1995930"/>
            <a:ext cx="1858946" cy="1779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6B9CD7-4E3E-8845-8F32-3E8D0BD97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59" t="9434" r="13384" b="39463"/>
          <a:stretch/>
        </p:blipFill>
        <p:spPr>
          <a:xfrm>
            <a:off x="377996" y="497356"/>
            <a:ext cx="994791" cy="718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A56449-7473-EE44-B228-81BF52C90379}"/>
              </a:ext>
            </a:extLst>
          </p:cNvPr>
          <p:cNvSpPr txBox="1"/>
          <p:nvPr/>
        </p:nvSpPr>
        <p:spPr>
          <a:xfrm>
            <a:off x="522515" y="1137567"/>
            <a:ext cx="2353689" cy="353943"/>
          </a:xfrm>
          <a:prstGeom prst="rect">
            <a:avLst/>
          </a:prstGeom>
          <a:noFill/>
        </p:spPr>
        <p:txBody>
          <a:bodyPr vert="horz" wrap="square" lIns="0" rIns="0" rtlCol="0">
            <a:spAutoFit/>
          </a:bodyPr>
          <a:lstStyle/>
          <a:p>
            <a:r>
              <a:rPr lang="el-GR" sz="1700" spc="150" dirty="0">
                <a:solidFill>
                  <a:schemeClr val="bg1"/>
                </a:solidFill>
                <a:latin typeface="Zona Pro" panose="02010A03040002020004" pitchFamily="2" charset="0"/>
              </a:rPr>
              <a:t>ΕΝΙΣΧΥΟΥΜΕ</a:t>
            </a:r>
            <a:endParaRPr lang="en-GR" sz="1700" spc="15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5E85B9-2C66-F443-8425-BC4A4575D658}"/>
              </a:ext>
            </a:extLst>
          </p:cNvPr>
          <p:cNvSpPr txBox="1"/>
          <p:nvPr/>
        </p:nvSpPr>
        <p:spPr>
          <a:xfrm>
            <a:off x="6637622" y="4538206"/>
            <a:ext cx="21095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BEE5B8-C450-894B-AF49-7D04FBEC3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862" y="2227362"/>
            <a:ext cx="7023648" cy="1195577"/>
          </a:xfrm>
        </p:spPr>
        <p:txBody>
          <a:bodyPr anchor="ctr">
            <a:noAutofit/>
          </a:bodyPr>
          <a:lstStyle/>
          <a:p>
            <a:r>
              <a:rPr lang="el-GR" sz="1400" dirty="0"/>
              <a:t>ΤΗ ΔΙΑΦΑΝΕΙΑ ΚΑΙ ΤΗΝ ΑΚΕΡΑΙΟΤΗΤΑ ΣΤΗΝ ΛΕΙΤΟΥΡΓΙΑ ΤΟΥ ΔΗΜΟΣΙΟΥ</a:t>
            </a:r>
          </a:p>
          <a:p>
            <a:r>
              <a:rPr lang="el-GR" sz="1400" dirty="0"/>
              <a:t>ΤΗΝ ΕΠΙΧΕΙΡΗΜΑΤΙΚΟΤΗΤΑ ΚΑΙ ΤΟΝ ΥΓΙΗ ΑΝΤΑΓΩΝΙΣΜΟ,</a:t>
            </a:r>
          </a:p>
          <a:p>
            <a:r>
              <a:rPr lang="el-GR" sz="1400" dirty="0"/>
              <a:t>ΤΗ ΠΡΟΣΒΑΣΙΜΟΤΗΤΑ ΣΕ ΣΥΓΧΡΟΝΕΣ ΨΗΦΙΑΚΕΣ ΥΠΗΡΕΣΙΕΣ</a:t>
            </a:r>
            <a:endParaRPr lang="en-GR" sz="1400" dirty="0"/>
          </a:p>
        </p:txBody>
      </p:sp>
    </p:spTree>
    <p:extLst>
      <p:ext uri="{BB962C8B-B14F-4D97-AF65-F5344CB8AC3E}">
        <p14:creationId xmlns:p14="http://schemas.microsoft.com/office/powerpoint/2010/main" val="2605567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C1138C-AD5B-E148-9D82-15D1CA763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4" t="7292" r="3491" b="17356"/>
          <a:stretch/>
        </p:blipFill>
        <p:spPr>
          <a:xfrm>
            <a:off x="0" y="-4"/>
            <a:ext cx="9144000" cy="514350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BEE5B8-C450-894B-AF49-7D04FBEC3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862" y="2227362"/>
            <a:ext cx="6589308" cy="1195577"/>
          </a:xfrm>
        </p:spPr>
        <p:txBody>
          <a:bodyPr anchor="ctr">
            <a:normAutofit/>
          </a:bodyPr>
          <a:lstStyle/>
          <a:p>
            <a:r>
              <a:rPr lang="el-GR" sz="1400" dirty="0"/>
              <a:t>ΤΗ ΔΙΑΛΕΙΤΟΥΡΓΙΚΟΤΗΤΑ ΣΕ ΟΛΑ ΤΑ ΕΠΙΠΕΔΑ ΤΗΣ ΔΗΜΟΣΙΑΣ ΔΙΟΙΚΗΣΗΣ</a:t>
            </a:r>
            <a:endParaRPr lang="en-GR" sz="1400" dirty="0"/>
          </a:p>
          <a:p>
            <a:r>
              <a:rPr lang="el-GR" sz="1400" dirty="0"/>
              <a:t>ΤΗ ΣΥΝΕΡΓΑΣΙΑ ΔΗΜΟΣΙΟΥ ΚΑΙ ΙΔΙΩΤΙΚΟΥ ΤΟΜΕΑ</a:t>
            </a:r>
            <a:endParaRPr lang="en-GR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6B9CD7-4E3E-8845-8F32-3E8D0BD978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9" t="9434" r="13384" b="39463"/>
          <a:stretch/>
        </p:blipFill>
        <p:spPr>
          <a:xfrm>
            <a:off x="377996" y="497356"/>
            <a:ext cx="994791" cy="718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A56449-7473-EE44-B228-81BF52C90379}"/>
              </a:ext>
            </a:extLst>
          </p:cNvPr>
          <p:cNvSpPr txBox="1"/>
          <p:nvPr/>
        </p:nvSpPr>
        <p:spPr>
          <a:xfrm>
            <a:off x="522515" y="1137567"/>
            <a:ext cx="2353689" cy="353943"/>
          </a:xfrm>
          <a:prstGeom prst="rect">
            <a:avLst/>
          </a:prstGeom>
          <a:noFill/>
        </p:spPr>
        <p:txBody>
          <a:bodyPr vert="horz" wrap="square" lIns="0" rIns="0" rtlCol="0">
            <a:spAutoFit/>
          </a:bodyPr>
          <a:lstStyle/>
          <a:p>
            <a:r>
              <a:rPr lang="el-GR" sz="1700" spc="150" dirty="0">
                <a:solidFill>
                  <a:schemeClr val="bg1"/>
                </a:solidFill>
                <a:latin typeface="Zona Pro" panose="02010A03040002020004" pitchFamily="2" charset="0"/>
              </a:rPr>
              <a:t>ΑΝΑΠΤΥΣΣΟΥΜΕ</a:t>
            </a:r>
            <a:endParaRPr lang="en-GR" sz="1700" spc="15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2982A-AFEE-6742-BA73-9DC7284E26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56" t="35277" r="39278" b="36117"/>
          <a:stretch/>
        </p:blipFill>
        <p:spPr>
          <a:xfrm>
            <a:off x="6924922" y="1995930"/>
            <a:ext cx="1858946" cy="17790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76D714-E424-C044-B246-76955CB2AAA4}"/>
              </a:ext>
            </a:extLst>
          </p:cNvPr>
          <p:cNvSpPr txBox="1"/>
          <p:nvPr/>
        </p:nvSpPr>
        <p:spPr>
          <a:xfrm>
            <a:off x="6637622" y="4538206"/>
            <a:ext cx="21095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</p:spTree>
    <p:extLst>
      <p:ext uri="{BB962C8B-B14F-4D97-AF65-F5344CB8AC3E}">
        <p14:creationId xmlns:p14="http://schemas.microsoft.com/office/powerpoint/2010/main" val="546955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C1138C-AD5B-E148-9D82-15D1CA763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4" t="7292" r="3491" b="17356"/>
          <a:stretch/>
        </p:blipFill>
        <p:spPr>
          <a:xfrm>
            <a:off x="0" y="-4"/>
            <a:ext cx="9144000" cy="5143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6B9CD7-4E3E-8845-8F32-3E8D0BD978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9" t="9434" r="13384" b="39463"/>
          <a:stretch/>
        </p:blipFill>
        <p:spPr>
          <a:xfrm>
            <a:off x="377996" y="497356"/>
            <a:ext cx="994791" cy="7184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E27F34-EF7B-3E45-B088-F538F38D1F26}"/>
              </a:ext>
            </a:extLst>
          </p:cNvPr>
          <p:cNvSpPr txBox="1"/>
          <p:nvPr/>
        </p:nvSpPr>
        <p:spPr>
          <a:xfrm>
            <a:off x="6186249" y="1123712"/>
            <a:ext cx="2353689" cy="353943"/>
          </a:xfrm>
          <a:prstGeom prst="rect">
            <a:avLst/>
          </a:prstGeom>
          <a:noFill/>
        </p:spPr>
        <p:txBody>
          <a:bodyPr vert="horz" wrap="square" lIns="0" rIns="0" rtlCol="0">
            <a:spAutoFit/>
          </a:bodyPr>
          <a:lstStyle/>
          <a:p>
            <a:r>
              <a:rPr lang="el-GR" sz="1700" spc="150" dirty="0">
                <a:solidFill>
                  <a:schemeClr val="bg1"/>
                </a:solidFill>
                <a:latin typeface="Zona Pro" panose="02010A03040002020004" pitchFamily="2" charset="0"/>
              </a:rPr>
              <a:t>ΠΡΟΧΩΡΑΜΕ</a:t>
            </a:r>
            <a:endParaRPr lang="en-GR" sz="1700" spc="15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CEFD81D-3F34-9F4D-A92B-976C9447CC2F}"/>
              </a:ext>
            </a:extLst>
          </p:cNvPr>
          <p:cNvSpPr txBox="1">
            <a:spLocks/>
          </p:cNvSpPr>
          <p:nvPr/>
        </p:nvSpPr>
        <p:spPr>
          <a:xfrm>
            <a:off x="6111439" y="1499058"/>
            <a:ext cx="2227294" cy="1066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1600" b="1" dirty="0"/>
              <a:t>114 </a:t>
            </a:r>
            <a:r>
              <a:rPr lang="el-GR" sz="1100" dirty="0"/>
              <a:t>ΠΡΟΓΡΑΜΜΑΤΙΚΕΣ ΣΥΜΦΩΝΙΕΣ </a:t>
            </a:r>
            <a:br>
              <a:rPr lang="el-GR" sz="1400" dirty="0"/>
            </a:br>
            <a:r>
              <a:rPr lang="el-GR" sz="1600" b="1" dirty="0"/>
              <a:t>4.55 ΔΙΣ € </a:t>
            </a:r>
            <a:endParaRPr lang="en-GR" sz="16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327B53-8775-B74E-B9EC-B29302B195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20" t="26569" r="40040" b="21465"/>
          <a:stretch/>
        </p:blipFill>
        <p:spPr>
          <a:xfrm>
            <a:off x="1773643" y="871821"/>
            <a:ext cx="4240054" cy="38737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698D72-834E-8A4C-88D3-AFFC1FBAFAA4}"/>
              </a:ext>
            </a:extLst>
          </p:cNvPr>
          <p:cNvSpPr txBox="1"/>
          <p:nvPr/>
        </p:nvSpPr>
        <p:spPr>
          <a:xfrm>
            <a:off x="580705" y="3136375"/>
            <a:ext cx="2353689" cy="353943"/>
          </a:xfrm>
          <a:prstGeom prst="rect">
            <a:avLst/>
          </a:prstGeom>
          <a:noFill/>
        </p:spPr>
        <p:txBody>
          <a:bodyPr vert="horz" wrap="square" lIns="0" rIns="0" rtlCol="0">
            <a:spAutoFit/>
          </a:bodyPr>
          <a:lstStyle/>
          <a:p>
            <a:r>
              <a:rPr lang="el-GR" sz="1700" spc="150" dirty="0">
                <a:solidFill>
                  <a:schemeClr val="bg1"/>
                </a:solidFill>
                <a:latin typeface="Zona Pro" panose="02010A03040002020004" pitchFamily="2" charset="0"/>
              </a:rPr>
              <a:t>ΥΛΟΠΟΙΟΥΜΕ</a:t>
            </a:r>
            <a:endParaRPr lang="en-GR" sz="1700" spc="15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390935-8A4C-5A4B-8FD8-3FB7846A7778}"/>
              </a:ext>
            </a:extLst>
          </p:cNvPr>
          <p:cNvSpPr txBox="1"/>
          <p:nvPr/>
        </p:nvSpPr>
        <p:spPr>
          <a:xfrm>
            <a:off x="6184800" y="3139147"/>
            <a:ext cx="2353689" cy="353943"/>
          </a:xfrm>
          <a:prstGeom prst="rect">
            <a:avLst/>
          </a:prstGeom>
          <a:noFill/>
        </p:spPr>
        <p:txBody>
          <a:bodyPr vert="horz" wrap="square" lIns="0" rIns="0" rtlCol="0">
            <a:spAutoFit/>
          </a:bodyPr>
          <a:lstStyle/>
          <a:p>
            <a:r>
              <a:rPr lang="el-GR" sz="1700" spc="150" dirty="0">
                <a:solidFill>
                  <a:schemeClr val="bg1"/>
                </a:solidFill>
                <a:latin typeface="Zona Pro" panose="02010A03040002020004" pitchFamily="2" charset="0"/>
              </a:rPr>
              <a:t>ΕΝΔΥΝΑΜΩΝΟΥΜΕ</a:t>
            </a:r>
            <a:endParaRPr lang="en-GR" sz="1700" spc="15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D7ED9CA-9F82-ED45-B495-BCA052683804}"/>
              </a:ext>
            </a:extLst>
          </p:cNvPr>
          <p:cNvSpPr txBox="1">
            <a:spLocks/>
          </p:cNvSpPr>
          <p:nvPr/>
        </p:nvSpPr>
        <p:spPr>
          <a:xfrm>
            <a:off x="505889" y="3428999"/>
            <a:ext cx="2227294" cy="836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1600" b="1" dirty="0"/>
              <a:t>96 </a:t>
            </a:r>
            <a:r>
              <a:rPr lang="el-GR" sz="1100" dirty="0"/>
              <a:t>ΣΥΜΒΑΣΕΙΣ</a:t>
            </a:r>
            <a:br>
              <a:rPr lang="el-GR" sz="1400" dirty="0"/>
            </a:br>
            <a:r>
              <a:rPr lang="el-GR" sz="1600" b="1" dirty="0"/>
              <a:t>900 ΕΚ. € </a:t>
            </a:r>
            <a:endParaRPr lang="en-GR" sz="1600" b="1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C2EF6023-9C59-7A46-86A8-78436AE958F4}"/>
              </a:ext>
            </a:extLst>
          </p:cNvPr>
          <p:cNvSpPr txBox="1">
            <a:spLocks/>
          </p:cNvSpPr>
          <p:nvPr/>
        </p:nvSpPr>
        <p:spPr>
          <a:xfrm>
            <a:off x="6114210" y="3380506"/>
            <a:ext cx="2547652" cy="1066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1600" b="1" dirty="0"/>
              <a:t>63 </a:t>
            </a:r>
            <a:r>
              <a:rPr lang="el-GR" sz="1100" dirty="0"/>
              <a:t>ΠΡΟΚΥΡΗΞΕΙΣ ΝΕΩΝ ΕΡΓΩΝ (6-10 ΜΗΝΕΣ)</a:t>
            </a:r>
            <a:br>
              <a:rPr lang="el-GR" sz="1400" dirty="0"/>
            </a:br>
            <a:r>
              <a:rPr lang="el-GR" sz="1600" b="1" dirty="0"/>
              <a:t>1.4 ΔΙΣ € </a:t>
            </a:r>
            <a:endParaRPr lang="en-GR" sz="1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BEE5B8-C450-894B-AF49-7D04FBEC3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889" y="1496288"/>
            <a:ext cx="2227294" cy="106610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1600" b="1" dirty="0"/>
              <a:t>251 ΕΡΓΑ </a:t>
            </a:r>
            <a:r>
              <a:rPr lang="el-GR" sz="1100" dirty="0"/>
              <a:t>ΣΕ ΔΙΑΦΟΡΕΣ ΦΑΣΕΙΣ ΩΡΙΜΟΤΗΤΑΣ </a:t>
            </a:r>
            <a:br>
              <a:rPr lang="el-GR" sz="1400" dirty="0"/>
            </a:br>
            <a:r>
              <a:rPr lang="el-GR" sz="1600" b="1" dirty="0"/>
              <a:t>2.9 ΔΙΣ € </a:t>
            </a:r>
            <a:endParaRPr lang="en-GR" sz="1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A56449-7473-EE44-B228-81BF52C90379}"/>
              </a:ext>
            </a:extLst>
          </p:cNvPr>
          <p:cNvSpPr txBox="1"/>
          <p:nvPr/>
        </p:nvSpPr>
        <p:spPr>
          <a:xfrm>
            <a:off x="580706" y="1129254"/>
            <a:ext cx="2353689" cy="353943"/>
          </a:xfrm>
          <a:prstGeom prst="rect">
            <a:avLst/>
          </a:prstGeom>
          <a:noFill/>
        </p:spPr>
        <p:txBody>
          <a:bodyPr vert="horz" wrap="square" lIns="0" rIns="0" rtlCol="0">
            <a:spAutoFit/>
          </a:bodyPr>
          <a:lstStyle/>
          <a:p>
            <a:r>
              <a:rPr lang="el-GR" sz="1700" spc="150" dirty="0">
                <a:solidFill>
                  <a:schemeClr val="bg1"/>
                </a:solidFill>
                <a:latin typeface="Zona Pro" panose="02010A03040002020004" pitchFamily="2" charset="0"/>
              </a:rPr>
              <a:t>ΔΗΜΙΟΥΡΓΟΥΜΕ</a:t>
            </a:r>
            <a:endParaRPr lang="en-GR" sz="1700" spc="15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6A5E47-F10C-704E-831B-EC44502E7F0E}"/>
              </a:ext>
            </a:extLst>
          </p:cNvPr>
          <p:cNvSpPr txBox="1"/>
          <p:nvPr/>
        </p:nvSpPr>
        <p:spPr>
          <a:xfrm>
            <a:off x="6637622" y="4538206"/>
            <a:ext cx="21095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</p:spTree>
    <p:extLst>
      <p:ext uri="{BB962C8B-B14F-4D97-AF65-F5344CB8AC3E}">
        <p14:creationId xmlns:p14="http://schemas.microsoft.com/office/powerpoint/2010/main" val="3498342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716B6-8810-5842-9E60-5092EE6C7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01" t="23517" r="13727" b="7622"/>
          <a:stretch/>
        </p:blipFill>
        <p:spPr>
          <a:xfrm>
            <a:off x="1" y="0"/>
            <a:ext cx="914400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F8C41C-8725-A94D-8644-6E9C2EA896FE}"/>
              </a:ext>
            </a:extLst>
          </p:cNvPr>
          <p:cNvSpPr/>
          <p:nvPr/>
        </p:nvSpPr>
        <p:spPr>
          <a:xfrm>
            <a:off x="505801" y="1695926"/>
            <a:ext cx="4348736" cy="252479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TAXIS NE</a:t>
            </a:r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Τ</a:t>
            </a: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: </a:t>
            </a:r>
            <a:r>
              <a:rPr lang="en-US" sz="1300" dirty="0">
                <a:solidFill>
                  <a:schemeClr val="bg1"/>
                </a:solidFill>
                <a:latin typeface="Zona Pro" panose="02010A03040002020004" pitchFamily="2" charset="0"/>
              </a:rPr>
              <a:t>6.900.000€</a:t>
            </a:r>
            <a:endParaRPr lang="en-GR" sz="1300" dirty="0">
              <a:solidFill>
                <a:schemeClr val="bg1"/>
              </a:solidFill>
              <a:latin typeface="Zona Pro" panose="02010A03040002020004" pitchFamily="2" charset="0"/>
            </a:endParaRPr>
          </a:p>
          <a:p>
            <a:pPr marL="285750" indent="-285750"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ΕΘΝΙΚΟ ΛΗΞΙΑΡΧΕΙΟ</a:t>
            </a: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: </a:t>
            </a:r>
            <a:r>
              <a:rPr lang="en-US" sz="1300" dirty="0">
                <a:solidFill>
                  <a:schemeClr val="bg1"/>
                </a:solidFill>
                <a:latin typeface="Zona Pro" panose="02010A03040002020004" pitchFamily="2" charset="0"/>
              </a:rPr>
              <a:t>26.000.000€</a:t>
            </a:r>
            <a:endParaRPr lang="en-GR" sz="1300" dirty="0">
              <a:solidFill>
                <a:schemeClr val="bg1"/>
              </a:solidFill>
              <a:latin typeface="Zona Pro" panose="02010A03040002020004" pitchFamily="2" charset="0"/>
            </a:endParaRPr>
          </a:p>
          <a:p>
            <a:pPr marL="285750" indent="-285750"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RURAL BROADBAND</a:t>
            </a: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: 161.000.000€</a:t>
            </a:r>
            <a:endParaRPr lang="en-GR" sz="1300" dirty="0">
              <a:solidFill>
                <a:schemeClr val="bg1"/>
              </a:solidFill>
              <a:latin typeface="Zona Pro" panose="02010A03040002020004" pitchFamily="2" charset="0"/>
            </a:endParaRPr>
          </a:p>
          <a:p>
            <a:pPr marL="285750" indent="-285750"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ΣΥΖΕΥΞΙΣ Ι </a:t>
            </a: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:44.000.000€</a:t>
            </a:r>
            <a:endParaRPr lang="en-GR" sz="1300" dirty="0">
              <a:solidFill>
                <a:schemeClr val="bg1"/>
              </a:solidFill>
              <a:latin typeface="Zona Pro" panose="02010A03040002020004" pitchFamily="2" charset="0"/>
            </a:endParaRPr>
          </a:p>
          <a:p>
            <a:pPr marL="285750" indent="-285750"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112</a:t>
            </a: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: 10.500.000€</a:t>
            </a:r>
            <a:endParaRPr lang="en-US" sz="130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CF55B7-D02A-134D-8775-A4ECD70E438B}"/>
              </a:ext>
            </a:extLst>
          </p:cNvPr>
          <p:cNvSpPr txBox="1"/>
          <p:nvPr/>
        </p:nvSpPr>
        <p:spPr>
          <a:xfrm>
            <a:off x="773290" y="1215816"/>
            <a:ext cx="4485103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b="1" spc="150" dirty="0">
                <a:solidFill>
                  <a:schemeClr val="bg1"/>
                </a:solidFill>
                <a:latin typeface="Zona Pro" panose="02010A03040002020004" pitchFamily="2" charset="0"/>
              </a:rPr>
              <a:t>ΣΗΜΑΝΤΙΚΑ ΟΛΟΚΛΗΡΩΜΕΝΑ ΕΡΓΑ</a:t>
            </a:r>
            <a:endParaRPr lang="x-none" sz="1400" b="1" spc="15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91AD9B-C166-E14E-A344-4F231124E468}"/>
              </a:ext>
            </a:extLst>
          </p:cNvPr>
          <p:cNvSpPr/>
          <p:nvPr/>
        </p:nvSpPr>
        <p:spPr>
          <a:xfrm>
            <a:off x="4623814" y="1698999"/>
            <a:ext cx="4348736" cy="251530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ΜΟΥΣΕΙΟ ΤΗΣ ΑΚΡΟΠΟΛΗΣ</a:t>
            </a: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: 1.750.000€</a:t>
            </a:r>
            <a:endParaRPr lang="en-GR" sz="1300" dirty="0">
              <a:solidFill>
                <a:schemeClr val="bg1"/>
              </a:solidFill>
              <a:latin typeface="Zona Pro" panose="02010A03040002020004" pitchFamily="2" charset="0"/>
            </a:endParaRPr>
          </a:p>
          <a:p>
            <a:pPr marL="285750" indent="-285750"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G</a:t>
            </a:r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-</a:t>
            </a:r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CLOUD</a:t>
            </a: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: 17.500.000€</a:t>
            </a:r>
            <a:endParaRPr lang="en-GR" sz="1300" dirty="0">
              <a:solidFill>
                <a:schemeClr val="bg1"/>
              </a:solidFill>
              <a:latin typeface="Zona Pro" panose="02010A03040002020004" pitchFamily="2" charset="0"/>
            </a:endParaRPr>
          </a:p>
          <a:p>
            <a:pPr marL="285750" indent="-285750"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ΨΗΦΙΑΚΗ ΜΕΡΙΜΝΑ </a:t>
            </a:r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I</a:t>
            </a: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:</a:t>
            </a:r>
            <a:r>
              <a:rPr lang="el-GR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 </a:t>
            </a: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99.500.000€</a:t>
            </a:r>
            <a:endParaRPr lang="en-GR" sz="1300" dirty="0">
              <a:solidFill>
                <a:schemeClr val="bg1"/>
              </a:solidFill>
              <a:latin typeface="Zona Pro" panose="02010A03040002020004" pitchFamily="2" charset="0"/>
            </a:endParaRPr>
          </a:p>
          <a:p>
            <a:pPr marL="285750" indent="-285750"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FREEDOM PASS</a:t>
            </a: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: </a:t>
            </a:r>
            <a:r>
              <a:rPr lang="en-US" sz="1300" dirty="0">
                <a:solidFill>
                  <a:schemeClr val="bg1"/>
                </a:solidFill>
                <a:latin typeface="Zona Pro" panose="02010A03040002020004" pitchFamily="2" charset="0"/>
              </a:rPr>
              <a:t>85.310.000€</a:t>
            </a:r>
            <a:endParaRPr lang="en-GR" sz="1300" dirty="0">
              <a:solidFill>
                <a:schemeClr val="bg1"/>
              </a:solidFill>
              <a:latin typeface="Zona Pro" panose="02010A03040002020004" pitchFamily="2" charset="0"/>
            </a:endParaRPr>
          </a:p>
          <a:p>
            <a:pPr marL="285750" indent="-285750">
              <a:lnSpc>
                <a:spcPts val="186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FREEDOM PASS DATA</a:t>
            </a: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: </a:t>
            </a:r>
            <a:r>
              <a:rPr lang="en-US" sz="1300" dirty="0">
                <a:solidFill>
                  <a:schemeClr val="bg1"/>
                </a:solidFill>
                <a:latin typeface="Zona Pro" panose="02010A03040002020004" pitchFamily="2" charset="0"/>
              </a:rPr>
              <a:t>10.000.000€</a:t>
            </a:r>
            <a:endParaRPr lang="en-GR" sz="130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006B49-42A9-354D-9BD8-111492607FF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 flipH="1">
            <a:off x="270275" y="1741227"/>
            <a:ext cx="149286" cy="25478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08FC5A-B9A7-3B4D-ADAE-C508FAFC6F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59" t="9434" r="13384" b="39463"/>
          <a:stretch/>
        </p:blipFill>
        <p:spPr>
          <a:xfrm>
            <a:off x="377996" y="497356"/>
            <a:ext cx="994791" cy="7184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CD3701-8D40-7A4F-93FB-83B481644957}"/>
              </a:ext>
            </a:extLst>
          </p:cNvPr>
          <p:cNvSpPr txBox="1"/>
          <p:nvPr/>
        </p:nvSpPr>
        <p:spPr>
          <a:xfrm>
            <a:off x="6637622" y="4538206"/>
            <a:ext cx="21095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7C603A-EEEF-1DE1-B754-21136E20BE66}"/>
              </a:ext>
            </a:extLst>
          </p:cNvPr>
          <p:cNvSpPr txBox="1"/>
          <p:nvPr/>
        </p:nvSpPr>
        <p:spPr>
          <a:xfrm>
            <a:off x="1454512" y="4300720"/>
            <a:ext cx="534367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ona Pro" panose="02010A03040002020004" pitchFamily="2" charset="0"/>
                <a:ea typeface="+mn-ea"/>
                <a:cs typeface="+mn-cs"/>
              </a:rPr>
              <a:t>ΥΠΟΣΤΗΡΙΞΗ ΣΥΣΤΗΜΑΤΟΣ ΕΜΒΟΛΙΑΣΜΟΥ ΚΑΤΆ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ona Pro" panose="02010A03040002020004" pitchFamily="2" charset="0"/>
                <a:ea typeface="+mn-ea"/>
                <a:cs typeface="+mn-cs"/>
              </a:rPr>
              <a:t>COVID-19</a:t>
            </a:r>
            <a:r>
              <a:rPr kumimoji="0" lang="el-GR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ona Pro" panose="02010A03040002020004" pitchFamily="2" charset="0"/>
                <a:ea typeface="+mn-ea"/>
                <a:cs typeface="+mn-cs"/>
              </a:rPr>
              <a:t>: 9.000.000€</a:t>
            </a:r>
            <a:endParaRPr kumimoji="0" lang="en-GR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ona Pro" panose="02010A03040002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591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7C455273A4FEE8419CF0020158CDB0E4" ma:contentTypeVersion="15" ma:contentTypeDescription="Δημιουργία νέου εγγράφου" ma:contentTypeScope="" ma:versionID="0638bcb63cb06bc990f25959daa1e38e">
  <xsd:schema xmlns:xsd="http://www.w3.org/2001/XMLSchema" xmlns:xs="http://www.w3.org/2001/XMLSchema" xmlns:p="http://schemas.microsoft.com/office/2006/metadata/properties" xmlns:ns2="e67749d7-ea2e-4193-80e5-e5d878831048" xmlns:ns3="4a6ec7b9-cc30-4f70-979a-a014fe59087f" targetNamespace="http://schemas.microsoft.com/office/2006/metadata/properties" ma:root="true" ma:fieldsID="833d1c4a96b8afc840cf2026e2494cc3" ns2:_="" ns3:_="">
    <xsd:import namespace="e67749d7-ea2e-4193-80e5-e5d878831048"/>
    <xsd:import namespace="4a6ec7b9-cc30-4f70-979a-a014fe5908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7749d7-ea2e-4193-80e5-e5d8788310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Ετικέτες εικόνας" ma:readOnly="false" ma:fieldId="{5cf76f15-5ced-4ddc-b409-7134ff3c332f}" ma:taxonomyMulti="true" ma:sspId="1a3036ac-4132-41c3-90a2-1c9feaf8d5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6ec7b9-cc30-4f70-979a-a014fe59087f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9907bb16-7d45-4f87-b53b-46279f26ba6c}" ma:internalName="TaxCatchAll" ma:showField="CatchAllData" ma:web="4a6ec7b9-cc30-4f70-979a-a014fe5908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Κοινή χρήση με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Κοινή χρήση με λεπτομέρειες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67749d7-ea2e-4193-80e5-e5d878831048">
      <Terms xmlns="http://schemas.microsoft.com/office/infopath/2007/PartnerControls"/>
    </lcf76f155ced4ddcb4097134ff3c332f>
    <TaxCatchAll xmlns="4a6ec7b9-cc30-4f70-979a-a014fe59087f" xsi:nil="true"/>
  </documentManagement>
</p:properties>
</file>

<file path=customXml/itemProps1.xml><?xml version="1.0" encoding="utf-8"?>
<ds:datastoreItem xmlns:ds="http://schemas.openxmlformats.org/officeDocument/2006/customXml" ds:itemID="{DCDF24C5-2782-4127-A7A9-42ED4ED4FE39}"/>
</file>

<file path=customXml/itemProps2.xml><?xml version="1.0" encoding="utf-8"?>
<ds:datastoreItem xmlns:ds="http://schemas.openxmlformats.org/officeDocument/2006/customXml" ds:itemID="{A53F863E-3972-47A4-8B0E-0FD6B55C43D7}"/>
</file>

<file path=customXml/itemProps3.xml><?xml version="1.0" encoding="utf-8"?>
<ds:datastoreItem xmlns:ds="http://schemas.openxmlformats.org/officeDocument/2006/customXml" ds:itemID="{CD346DC1-DF1D-407A-AAC0-926528684FD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1033</TotalTime>
  <Words>694</Words>
  <Application>Microsoft Office PowerPoint</Application>
  <PresentationFormat>On-screen Show (16:9)</PresentationFormat>
  <Paragraphs>131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Zona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Marykate Politopoulou</dc:creator>
  <cp:lastModifiedBy>Δέδε Ελένη</cp:lastModifiedBy>
  <cp:revision>92</cp:revision>
  <dcterms:created xsi:type="dcterms:W3CDTF">2021-09-06T17:21:44Z</dcterms:created>
  <dcterms:modified xsi:type="dcterms:W3CDTF">2022-07-05T14:10:45Z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0x0101007C455273A4FEE8419CF0020158CDB0E4</vt:lpwstr>
  </property>
</Properties>
</file>