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1" r:id="rId3"/>
    <p:sldId id="308" r:id="rId4"/>
    <p:sldId id="287" r:id="rId5"/>
    <p:sldId id="309" r:id="rId6"/>
    <p:sldId id="311" r:id="rId7"/>
    <p:sldId id="312" r:id="rId8"/>
    <p:sldId id="313" r:id="rId9"/>
    <p:sldId id="258" r:id="rId10"/>
    <p:sldId id="27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Πλούμπη Σοφία" initials="ΠΣ" lastIdx="3" clrIdx="0">
    <p:extLst>
      <p:ext uri="{19B8F6BF-5375-455C-9EA6-DF929625EA0E}">
        <p15:presenceInfo xmlns:p15="http://schemas.microsoft.com/office/powerpoint/2012/main" userId="S::sploum@ktpae.gr::98743a79-04a3-4385-bb31-79ee41f72a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6"/>
    <p:restoredTop sz="94663"/>
  </p:normalViewPr>
  <p:slideViewPr>
    <p:cSldViewPr snapToGrid="0" snapToObjects="1">
      <p:cViewPr varScale="1">
        <p:scale>
          <a:sx n="98" d="100"/>
          <a:sy n="98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2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93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554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 i="0">
                <a:solidFill>
                  <a:schemeClr val="bg1"/>
                </a:solidFill>
                <a:latin typeface="Zona Pro" panose="02010A03040002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1pPr>
            <a:lvl2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2pPr>
            <a:lvl3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3pPr>
            <a:lvl4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4pPr>
            <a:lvl5pPr>
              <a:lnSpc>
                <a:spcPct val="150000"/>
              </a:lnSpc>
              <a:defRPr sz="2000" b="0" i="0">
                <a:solidFill>
                  <a:schemeClr val="bg1"/>
                </a:solidFill>
                <a:latin typeface="Zona Pro" panose="02010A03040002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196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445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64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2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85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67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970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55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0372-D23F-D24A-AB04-5B736A525A86}" type="datetimeFigureOut">
              <a:rPr lang="x-none" smtClean="0"/>
              <a:t>6/7/22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EE822-72F5-7A42-8241-7CFD4CB694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27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1"/>
          </a:solidFill>
          <a:latin typeface="Zona Pro" panose="02010A03040002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Zona Pro" panose="02010A03040002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9819" y="0"/>
            <a:ext cx="9124364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24E34-9EA5-F84C-909F-0784F215D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07"/>
          <a:stretch/>
        </p:blipFill>
        <p:spPr>
          <a:xfrm>
            <a:off x="2618509" y="532015"/>
            <a:ext cx="3906981" cy="3127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59F169-B797-F842-AF8D-BE5AA5A5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312182" y="241535"/>
            <a:ext cx="267510" cy="45655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9EF999-E96A-D843-A548-5BA587162D8C}"/>
              </a:ext>
            </a:extLst>
          </p:cNvPr>
          <p:cNvSpPr txBox="1"/>
          <p:nvPr/>
        </p:nvSpPr>
        <p:spPr>
          <a:xfrm>
            <a:off x="3370873" y="3890920"/>
            <a:ext cx="283579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chemeClr val="bg1"/>
                </a:solidFill>
              </a:rPr>
              <a:t>#transformingGReece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8D0FB-7E7A-9E4F-B814-1643744C4CD9}"/>
              </a:ext>
            </a:extLst>
          </p:cNvPr>
          <p:cNvSpPr txBox="1"/>
          <p:nvPr/>
        </p:nvSpPr>
        <p:spPr>
          <a:xfrm>
            <a:off x="5376673" y="4464014"/>
            <a:ext cx="3689588" cy="57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80"/>
              </a:lnSpc>
            </a:pP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ΒΑΣΙΛΗΣ ΔΕΜΕΣΤΙΧΑΣ</a:t>
            </a:r>
          </a:p>
          <a:p>
            <a:pPr algn="ctr">
              <a:lnSpc>
                <a:spcPts val="1980"/>
              </a:lnSpc>
            </a:pPr>
            <a:r>
              <a:rPr lang="el-GR" sz="1300" dirty="0">
                <a:solidFill>
                  <a:schemeClr val="bg1"/>
                </a:solidFill>
                <a:latin typeface="Zona Pro" panose="02010A03040002020004" pitchFamily="2" charset="0"/>
              </a:rPr>
              <a:t>ΓΕΝΙΚΟΣ ΔΙΕΥΘΥΝΤΗΣ ΛΕΙΤΟΥΡΓΙΑΣ</a:t>
            </a:r>
            <a:endParaRPr lang="en-GR" sz="1300" dirty="0">
              <a:solidFill>
                <a:schemeClr val="bg1"/>
              </a:solidFill>
              <a:latin typeface="Zona Pro" panose="02010A03040002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1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81AC8F-AFCF-A7E8-726D-C8AEDC24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F6ED7F20-4235-93D9-6F80-4B1F072E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2"/>
            <a:ext cx="9144000" cy="48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816B09-0579-964C-A987-9351F992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1" t="21903" r="13727" b="7622"/>
          <a:stretch/>
        </p:blipFill>
        <p:spPr>
          <a:xfrm>
            <a:off x="1" y="0"/>
            <a:ext cx="9152000" cy="514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3D7FD2-9EC0-A745-A412-7BBCD634B40A}"/>
              </a:ext>
            </a:extLst>
          </p:cNvPr>
          <p:cNvSpPr txBox="1">
            <a:spLocks/>
          </p:cNvSpPr>
          <p:nvPr/>
        </p:nvSpPr>
        <p:spPr>
          <a:xfrm>
            <a:off x="356833" y="1493050"/>
            <a:ext cx="8256185" cy="142795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600" dirty="0">
                <a:ea typeface="Microsoft YaHei UI Light" panose="020B0502040204020203" pitchFamily="34" charset="-122"/>
              </a:rPr>
              <a:t>ΕΠΙΚΕΝΤΡΟ 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600" b="1" dirty="0">
                <a:ea typeface="Microsoft YaHei UI Light" panose="020B0502040204020203" pitchFamily="34" charset="-122"/>
              </a:rPr>
              <a:t>Ο ΨΗΦΙΑΚΟΣ ΜΕΤΑΣΧΗΜΑΤΙΣΜΟΣ ΤΗΣ ΕΤΑΙΡΕΙΑΣ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600" b="1" dirty="0">
                <a:ea typeface="Microsoft YaHei UI Light" panose="020B0502040204020203" pitchFamily="34" charset="-122"/>
              </a:rPr>
              <a:t>Η ΕΝΙΣΧΥΣΗ ΚΑΙ Η ΕΝΔΥΝΑΜΩΣΗ ΤΟΥ ΑΝΘΡΩΠΙΝΟΥ ΔΥΝΑΜΙΚΟΥ</a:t>
            </a:r>
            <a:endParaRPr lang="el-GR" sz="1600" dirty="0">
              <a:ea typeface="Yu Gothic UI Light" panose="020B03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B07E7-FCD5-A641-A3E4-29B605626167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482BE-285F-8443-ABE3-4A65BD4A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8215" t="31291" r="8453" b="33156"/>
          <a:stretch/>
        </p:blipFill>
        <p:spPr>
          <a:xfrm>
            <a:off x="424745" y="3112414"/>
            <a:ext cx="7863894" cy="1606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13B05F-0D18-D241-8703-1ACF38F79E5C}"/>
              </a:ext>
            </a:extLst>
          </p:cNvPr>
          <p:cNvSpPr txBox="1"/>
          <p:nvPr/>
        </p:nvSpPr>
        <p:spPr>
          <a:xfrm>
            <a:off x="2168109" y="530342"/>
            <a:ext cx="4807782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spcAft>
                <a:spcPts val="800"/>
              </a:spcAft>
            </a:pPr>
            <a:r>
              <a:rPr lang="el-GR" sz="2000" b="1" dirty="0">
                <a:solidFill>
                  <a:schemeClr val="bg1"/>
                </a:solidFill>
                <a:latin typeface="Zona Pro" panose="02010A03040002020004" pitchFamily="2" charset="0"/>
                <a:ea typeface="Microsoft YaHei" panose="020B0503020204020204" pitchFamily="34" charset="-122"/>
              </a:rPr>
              <a:t>ΜΕΤΑΒΑΣΗ ΣΤΗ ΝΕΑ ΕΠΟΧΗ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43FC4-A84B-CE4C-82EC-8FB6BB075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1577218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ΥΠΟΔΟΜΕΣ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55" y="1219395"/>
            <a:ext cx="4428877" cy="2920804"/>
          </a:xfrm>
        </p:spPr>
        <p:txBody>
          <a:bodyPr anchor="ctr">
            <a:noAutofit/>
          </a:bodyPr>
          <a:lstStyle/>
          <a:p>
            <a:r>
              <a:rPr lang="el-GR" sz="1400" dirty="0">
                <a:ea typeface="Microsoft YaHei UI Light" panose="020B0502040204020203" pitchFamily="34" charset="-122"/>
              </a:rPr>
              <a:t>ΔΙΑΜΟΡΦΩΣΗ ΣΥΓΧΡΟΝΩΝ, ΛΕΙΤΟΥΡΓΙΚΩΝ ΧΩΡΩΝ ΓΡΑΦΕΙΩΝ ΚΑΙ ΣΥΝΑΝΤΗΣΕΩΝ, ΕΞΟΠΛΙΣΜΕΝΩΝ ΜΕ ΣΥΓΧΡΟΝΑ ΜΕΣΑ ΠΑΡΟΥΣΙΑΣΗΣ </a:t>
            </a:r>
          </a:p>
          <a:p>
            <a:r>
              <a:rPr lang="el-GR" sz="1400" dirty="0">
                <a:ea typeface="Microsoft YaHei UI Light" panose="020B0502040204020203" pitchFamily="34" charset="-122"/>
              </a:rPr>
              <a:t>ΠΛΗΡΗΣ ΑΝΑΒΑΘΜΙΣΗ ΤΩΝ ΚΕΝΤΡΙΚΩΝ ΥΠΟΔΟΜΩΝ ΠΛΗΡΟΦΟΡΙΚΗΣ &amp; ΕΠΙΚΟΙΝΩΝΙΩΝ</a:t>
            </a:r>
          </a:p>
          <a:p>
            <a:r>
              <a:rPr lang="el-GR" sz="1400" dirty="0">
                <a:ea typeface="Microsoft YaHei UI Light" panose="020B0502040204020203" pitchFamily="34" charset="-122"/>
              </a:rPr>
              <a:t>ΠΛΗΡΗΣ ΛΕΙΤΟΥΡΓΙΑ ΥΠΟΔΟΜΗΣ ΑΣΦΑΛΟΥΣ ΑΠΟΜΑΚΡΥΣΜΕΝΗΣ ΠΡΟΣΒΑΣΗΣ ΓΙΑ ΟΛΟΥΣ ΤΟΥΣ ΕΡΓΑΖΟΜΕΝΟΥΣ (ΤΗΛΕΡΓΑΣΙΑ)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5B4AD14-FABC-1743-9230-7D0ED6801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6871"/>
          <a:stretch/>
        </p:blipFill>
        <p:spPr>
          <a:xfrm>
            <a:off x="0" y="621453"/>
            <a:ext cx="2438400" cy="428400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18C3013-2A7A-194B-BF1C-6C283F1CDCAE}"/>
              </a:ext>
            </a:extLst>
          </p:cNvPr>
          <p:cNvSpPr txBox="1">
            <a:spLocks/>
          </p:cNvSpPr>
          <p:nvPr/>
        </p:nvSpPr>
        <p:spPr>
          <a:xfrm>
            <a:off x="4901387" y="1370493"/>
            <a:ext cx="3970864" cy="253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>
                <a:ea typeface="Microsoft YaHei UI Light" panose="020B0502040204020203" pitchFamily="34" charset="-122"/>
              </a:rPr>
              <a:t>ΕΓΚΑΤΑΣΤΑΣΗ ΔΙΚΤΥΟΥ ΟΠΤΙΚΩΝ ΙΝΩΝ &amp; </a:t>
            </a:r>
            <a:r>
              <a:rPr lang="en-US" sz="1400" dirty="0">
                <a:ea typeface="Microsoft YaHei UI Light" panose="020B0502040204020203" pitchFamily="34" charset="-122"/>
              </a:rPr>
              <a:t>WI</a:t>
            </a:r>
            <a:r>
              <a:rPr lang="el-GR" sz="1400" dirty="0">
                <a:ea typeface="Microsoft YaHei UI Light" panose="020B0502040204020203" pitchFamily="34" charset="-122"/>
              </a:rPr>
              <a:t>-</a:t>
            </a:r>
            <a:r>
              <a:rPr lang="en-US" sz="1400" dirty="0">
                <a:ea typeface="Microsoft YaHei UI Light" panose="020B0502040204020203" pitchFamily="34" charset="-122"/>
              </a:rPr>
              <a:t>FI</a:t>
            </a:r>
            <a:endParaRPr lang="el-GR" sz="1400" dirty="0">
              <a:ea typeface="Microsoft YaHei UI Light" panose="020B0502040204020203" pitchFamily="34" charset="-122"/>
            </a:endParaRPr>
          </a:p>
          <a:p>
            <a:r>
              <a:rPr lang="el-GR" sz="1400" dirty="0">
                <a:ea typeface="Microsoft YaHei UI Light" panose="020B0502040204020203" pitchFamily="34" charset="-122"/>
              </a:rPr>
              <a:t>ΕΓΚΑΤΑΣΤΑΣΗ ΝΕΟΥ ΤΗΛΕΦΩΝΙΚΟΥ ΚΕΝΤΡΟΥ ΣΥΓΧΡΟΝΗΣ ΤΕΧΝΟΛΟΓΙΑΣ IP.</a:t>
            </a:r>
          </a:p>
          <a:p>
            <a:r>
              <a:rPr lang="el-GR" sz="1400" dirty="0">
                <a:ea typeface="Microsoft YaHei UI Light" panose="020B0502040204020203" pitchFamily="34" charset="-122"/>
              </a:rPr>
              <a:t>ΥΛΟΠΟΙΗΣΗ MANAGED PRINTING SYSTEM (MPS) ΓΙΑ ΒΕΛΤΙΣΤΗ ΔΙΑΧΕΙΡΙΣΗ ΤΩΝ ΕΚΤΥΠΩΣΕΩΝ</a:t>
            </a:r>
          </a:p>
          <a:p>
            <a:r>
              <a:rPr lang="el-GR" sz="1400" dirty="0">
                <a:ea typeface="Microsoft YaHei UI Light" panose="020B0502040204020203" pitchFamily="34" charset="-122"/>
              </a:rPr>
              <a:t>ΕΝΤΑΞΗ ΣΤΟ ΣΥΖΕΥΞΙΣ ΙΙ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2655042-11EC-3448-98F0-0625812239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30342" r="42405" b="51437"/>
          <a:stretch/>
        </p:blipFill>
        <p:spPr>
          <a:xfrm>
            <a:off x="329389" y="3986575"/>
            <a:ext cx="5486399" cy="1156925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72BFDC45-6B82-F348-8FFD-4A66D2728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7" t="30342" r="12383" b="51437"/>
          <a:stretch/>
        </p:blipFill>
        <p:spPr>
          <a:xfrm>
            <a:off x="7417763" y="3333282"/>
            <a:ext cx="1691068" cy="11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1577218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ΟΡΓΑΝΩΣΗ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1344"/>
            <a:ext cx="4220853" cy="2920804"/>
          </a:xfrm>
        </p:spPr>
        <p:txBody>
          <a:bodyPr anchor="ctr">
            <a:noAutofit/>
          </a:bodyPr>
          <a:lstStyle/>
          <a:p>
            <a:pPr marL="342900" lvl="1" indent="0">
              <a:buNone/>
            </a:pPr>
            <a:r>
              <a:rPr lang="el-GR" sz="1400" dirty="0">
                <a:ea typeface="Microsoft YaHei UI Light" panose="020B0502040204020203" pitchFamily="34" charset="-122"/>
              </a:rPr>
              <a:t>ΝΕΟ ΚΑΤΑΣΤΑΤΙΚΟ</a:t>
            </a:r>
            <a:r>
              <a:rPr lang="en-US" sz="1400" dirty="0">
                <a:ea typeface="Microsoft YaHei UI Light" panose="020B0502040204020203" pitchFamily="34" charset="-122"/>
              </a:rPr>
              <a:t> &amp; </a:t>
            </a:r>
            <a:r>
              <a:rPr lang="el-GR" sz="1400" dirty="0">
                <a:ea typeface="Microsoft YaHei UI Light" panose="020B0502040204020203" pitchFamily="34" charset="-122"/>
              </a:rPr>
              <a:t>ΕΚΣΥΓΧΡΟΝΙΣΜΟΣ ΚΑΝΟΝΙΣΜΟΥ ΛΕΙΤΟΥΡΓΙΑΣ</a:t>
            </a:r>
          </a:p>
          <a:p>
            <a:pPr marL="342900" lvl="1" indent="0">
              <a:buNone/>
            </a:pPr>
            <a:endParaRPr lang="el-GR" sz="1400" dirty="0">
              <a:ea typeface="Microsoft YaHei UI Light" panose="020B0502040204020203" pitchFamily="34" charset="-122"/>
            </a:endParaRPr>
          </a:p>
          <a:p>
            <a:pPr marL="342900" lvl="1" indent="0">
              <a:buNone/>
            </a:pPr>
            <a:r>
              <a:rPr lang="el-GR" sz="1400" dirty="0">
                <a:ea typeface="Microsoft YaHei UI Light" panose="020B0502040204020203" pitchFamily="34" charset="-122"/>
              </a:rPr>
              <a:t>ΕΝΙΣΧΥΣΗ ΣΥΣΤΗΜΑΤΟΣ ΔΙΑΧΕΙΡΙΣΗΣ ΕΠΑΡΚΕΙΑΣ ΚΑΙ ΠΟΙΟΤΗΤΑΣ ΩΣΤΕ ΝΑ ΚΑΛΥΠΤΕΙ ΟΛΟ ΤΟ ΕΥΡΟΣ ΔΡΑΣΤΗΡΙΟΤΗΤΩΝ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5B4AD14-FABC-1743-9230-7D0ED6801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6871"/>
          <a:stretch/>
        </p:blipFill>
        <p:spPr>
          <a:xfrm>
            <a:off x="0" y="621453"/>
            <a:ext cx="2438400" cy="428400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20B0DAB-DF23-0243-9C86-00D473877DDB}"/>
              </a:ext>
            </a:extLst>
          </p:cNvPr>
          <p:cNvSpPr txBox="1">
            <a:spLocks/>
          </p:cNvSpPr>
          <p:nvPr/>
        </p:nvSpPr>
        <p:spPr>
          <a:xfrm>
            <a:off x="4364787" y="1309968"/>
            <a:ext cx="4400631" cy="2920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400" dirty="0">
                <a:ea typeface="Microsoft YaHei UI Light" panose="020B0502040204020203" pitchFamily="34" charset="-122"/>
              </a:rPr>
              <a:t>ΚΑΤΑΓΡΑΦΗ ΚΑΙ ΔΙΑΘΕΣΗ ΤΩΝ ΔΙΑΔΙΚΑΣΙΩΝ ΛΕΙΤΟΥΡΓΙΑΣ ΜΕ ΤΗΝ ΧΡΗΣΗ ΚΑΤΑΛΛΗΛΗΣ ΔΙΑΔΙΚΤΥΑΚΗΣ ΕΦΑΡΜΟΓΗΣ ADONIS</a:t>
            </a:r>
          </a:p>
          <a:p>
            <a:pPr marL="0" indent="0">
              <a:buNone/>
            </a:pPr>
            <a:endParaRPr lang="el-GR" sz="1400" dirty="0">
              <a:ea typeface="Microsoft YaHei UI Light" panose="020B0502040204020203" pitchFamily="34" charset="-122"/>
            </a:endParaRPr>
          </a:p>
          <a:p>
            <a:pPr marL="0" indent="0">
              <a:buNone/>
            </a:pPr>
            <a:r>
              <a:rPr lang="el-GR" sz="1400" dirty="0">
                <a:ea typeface="Microsoft YaHei UI Light" panose="020B0502040204020203" pitchFamily="34" charset="-122"/>
              </a:rPr>
              <a:t>ΣΥΝΕΧΕΙΣ ΕΝΕΡΓΕΙΕΣ ΣΥΜΜΟΡΦΩΣΗΣ ΜΕ ΤΟ ΙΣΧΥΟΝ ΕΘΝΙΚΟ ΚΑΙ ΚΟΙΝΟΤΙΚΟ ΘΕΣΜΙΚΟ ΠΛΑΙΣΙΟ</a:t>
            </a:r>
          </a:p>
          <a:p>
            <a:pPr marL="0" indent="0">
              <a:buNone/>
            </a:pPr>
            <a:endParaRPr lang="el-GR" sz="1400" dirty="0">
              <a:ea typeface="Microsoft YaHei UI Light" panose="020B0502040204020203" pitchFamily="34" charset="-122"/>
            </a:endParaRPr>
          </a:p>
          <a:p>
            <a:pPr marL="0" indent="0">
              <a:buNone/>
            </a:pPr>
            <a:r>
              <a:rPr lang="el-GR" sz="1400" dirty="0">
                <a:ea typeface="Microsoft YaHei UI Light" panose="020B0502040204020203" pitchFamily="34" charset="-122"/>
              </a:rPr>
              <a:t>ΥΛΟΠΟΙΗΣΗ ΑΝΑΝΕΩΜΕΝΟΥ ΚΑΙ ΧΡΗΣΤΙΚΟΥ ΕΤΑΙΡΙΚΟΥ INTRANET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1314CD-1D50-544E-A846-11CD5178B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26" r="20084" b="50000"/>
          <a:stretch/>
        </p:blipFill>
        <p:spPr>
          <a:xfrm>
            <a:off x="1311125" y="3891184"/>
            <a:ext cx="2717187" cy="12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9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3160484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ΑΝΘΡΩΠΙΝΟ ΔΥΝΑΜΙΚΟ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99208-20E4-C64C-8A81-81D31A91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1387">
            <a:off x="1473077" y="1133907"/>
            <a:ext cx="5670357" cy="3172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CF3A02-3274-1E4F-B722-401BE44B6C9A}"/>
              </a:ext>
            </a:extLst>
          </p:cNvPr>
          <p:cNvSpPr/>
          <p:nvPr/>
        </p:nvSpPr>
        <p:spPr>
          <a:xfrm>
            <a:off x="4368989" y="901747"/>
            <a:ext cx="375510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Aft>
                <a:spcPts val="1200"/>
              </a:spcAft>
            </a:pPr>
            <a:r>
              <a:rPr lang="el-GR" sz="2100" b="1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2022</a:t>
            </a:r>
            <a:r>
              <a:rPr lang="el-GR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: </a:t>
            </a:r>
            <a:r>
              <a:rPr lang="el-GR" sz="21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200</a:t>
            </a:r>
            <a:r>
              <a:rPr lang="el-GR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 ΕΡΓΑΖΟΜΕΝΟΙ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0DB3C2-E17F-4147-BA4B-B72232EC0B84}"/>
              </a:ext>
            </a:extLst>
          </p:cNvPr>
          <p:cNvSpPr/>
          <p:nvPr/>
        </p:nvSpPr>
        <p:spPr>
          <a:xfrm>
            <a:off x="816900" y="4205104"/>
            <a:ext cx="375510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  <a:spcAft>
                <a:spcPts val="1200"/>
              </a:spcAft>
            </a:pPr>
            <a:r>
              <a:rPr lang="el-GR" sz="2100" b="1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2019</a:t>
            </a:r>
            <a:r>
              <a:rPr lang="el-GR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: </a:t>
            </a:r>
            <a:r>
              <a:rPr lang="el-GR" sz="21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60</a:t>
            </a:r>
            <a:r>
              <a:rPr lang="el-GR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 ΕΡΓΑΖΟΜΕΝΟΙ</a:t>
            </a:r>
          </a:p>
        </p:txBody>
      </p:sp>
    </p:spTree>
    <p:extLst>
      <p:ext uri="{BB962C8B-B14F-4D97-AF65-F5344CB8AC3E}">
        <p14:creationId xmlns:p14="http://schemas.microsoft.com/office/powerpoint/2010/main" val="116958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-4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3160484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ΑΝΘΡΩΠΙΝΟ ΔΥΝΑΜΙΚΟ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EE5B8-C450-894B-AF49-7D04FBEC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905" y="2607232"/>
            <a:ext cx="6029095" cy="1966456"/>
          </a:xfrm>
        </p:spPr>
        <p:txBody>
          <a:bodyPr anchor="ctr">
            <a:noAutofit/>
          </a:bodyPr>
          <a:lstStyle/>
          <a:p>
            <a:pPr marL="285750" indent="-285750" defTabSz="457200">
              <a:lnSpc>
                <a:spcPts val="2460"/>
              </a:lnSpc>
              <a:spcAft>
                <a:spcPts val="1200"/>
              </a:spcAft>
            </a:pPr>
            <a:r>
              <a:rPr lang="el-GR" sz="1700" dirty="0">
                <a:ea typeface="Microsoft YaHei UI Light" panose="020B0502040204020203" pitchFamily="34" charset="-122"/>
              </a:rPr>
              <a:t> INTRANET LEARNING ZONE</a:t>
            </a:r>
          </a:p>
          <a:p>
            <a:pPr marL="285750" indent="-285750" defTabSz="457200">
              <a:lnSpc>
                <a:spcPts val="2460"/>
              </a:lnSpc>
              <a:spcAft>
                <a:spcPts val="1200"/>
              </a:spcAft>
            </a:pPr>
            <a:r>
              <a:rPr lang="el-GR" sz="1700" dirty="0">
                <a:ea typeface="Microsoft YaHei UI Light" panose="020B0502040204020203" pitchFamily="34" charset="-122"/>
              </a:rPr>
              <a:t>ELEARNING ΕΚΠΑΙΔΕΥΤΙΚΟ ΥΛΙΚΟ</a:t>
            </a:r>
          </a:p>
          <a:p>
            <a:pPr marL="285750" indent="-285750" defTabSz="457200">
              <a:lnSpc>
                <a:spcPts val="2460"/>
              </a:lnSpc>
              <a:spcAft>
                <a:spcPts val="1200"/>
              </a:spcAft>
            </a:pPr>
            <a:r>
              <a:rPr lang="el-GR" sz="1700" dirty="0">
                <a:ea typeface="Microsoft YaHei UI Light" panose="020B0502040204020203" pitchFamily="34" charset="-122"/>
              </a:rPr>
              <a:t>ΣΕ ΑΝΑΠΤΥΞΗ ΣΥΣΤΗΜΑΤΟΣ LEARNING MANAGEMENT SYSTEM (LMS)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CCBEA-A669-E04D-A4AA-5FF8D404FECC}"/>
              </a:ext>
            </a:extLst>
          </p:cNvPr>
          <p:cNvSpPr txBox="1"/>
          <p:nvPr/>
        </p:nvSpPr>
        <p:spPr>
          <a:xfrm>
            <a:off x="563206" y="1443767"/>
            <a:ext cx="1521940" cy="369332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ΕΚΠΑΙΔΕΥΣΗ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3DDE75-1A6E-534F-B146-775CD2B8B186}"/>
              </a:ext>
            </a:extLst>
          </p:cNvPr>
          <p:cNvSpPr/>
          <p:nvPr/>
        </p:nvSpPr>
        <p:spPr>
          <a:xfrm>
            <a:off x="3098624" y="892282"/>
            <a:ext cx="5318545" cy="133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ΔΙΑΔΙΚΑΣΙΕΣ 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ΕΡΓΑΛΕΙΑ </a:t>
            </a:r>
            <a:r>
              <a:rPr lang="el-GR" sz="15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(PMP, RMP, ΑΙ)</a:t>
            </a:r>
          </a:p>
          <a:p>
            <a:pPr marL="285750" indent="-285750">
              <a:lnSpc>
                <a:spcPts val="24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17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ΑΝΑΠΤΥΞΗ ΔΕΞΙΟΤΗΤΩΝ </a:t>
            </a:r>
            <a:r>
              <a:rPr lang="el-GR" sz="15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(</a:t>
            </a:r>
            <a:r>
              <a:rPr lang="el-GR" sz="1500" dirty="0" err="1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Soft</a:t>
            </a:r>
            <a:r>
              <a:rPr lang="el-GR" sz="15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 </a:t>
            </a:r>
            <a:r>
              <a:rPr lang="el-GR" sz="1500" dirty="0" err="1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Skills</a:t>
            </a:r>
            <a:r>
              <a:rPr lang="el-GR" sz="15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, </a:t>
            </a:r>
            <a:r>
              <a:rPr lang="el-GR" sz="1500" dirty="0" err="1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Coaching</a:t>
            </a:r>
            <a:r>
              <a:rPr lang="el-GR" sz="1500" dirty="0">
                <a:solidFill>
                  <a:schemeClr val="bg1"/>
                </a:solidFill>
                <a:latin typeface="Zona Pro" panose="02010A03040002020004" pitchFamily="2" charset="0"/>
                <a:ea typeface="Microsoft YaHei UI Light" panose="020B0502040204020203" pitchFamily="34" charset="-122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5C84A8-40F8-0D49-9D76-AAD50A352B4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201684" y="1357533"/>
            <a:ext cx="865475" cy="541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9FDAE5-380B-E24D-BB80-97D497D18EE0}"/>
              </a:ext>
            </a:extLst>
          </p:cNvPr>
          <p:cNvSpPr txBox="1"/>
          <p:nvPr/>
        </p:nvSpPr>
        <p:spPr>
          <a:xfrm>
            <a:off x="563206" y="3210184"/>
            <a:ext cx="1521940" cy="369332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ΑΝΑΠΤΥΞΗ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BCA2FF-EC93-DF4E-BFDC-3690AC19175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201682" y="3199342"/>
            <a:ext cx="865475" cy="5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80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3160484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ΣΥΣΤΗΜΑΤΑ ΚΑΙ ΕΡΓΑΛΕΙΑ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FF765-A55A-C344-94CC-F71AE653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38" y="969865"/>
            <a:ext cx="4024033" cy="3263504"/>
          </a:xfrm>
        </p:spPr>
        <p:txBody>
          <a:bodyPr>
            <a:noAutofit/>
          </a:bodyPr>
          <a:lstStyle/>
          <a:p>
            <a:r>
              <a:rPr lang="el-GR" sz="1300" dirty="0">
                <a:ea typeface="Microsoft YaHei UI Light" panose="020B0502040204020203" pitchFamily="34" charset="-122"/>
              </a:rPr>
              <a:t>ΝΕΑ ΠΛΗΡΟΦΟΡΙΑΚΑ ΣΥΣΤΗΜΑΤΑ </a:t>
            </a:r>
            <a:br>
              <a:rPr lang="el-GR" sz="1300" dirty="0">
                <a:ea typeface="Microsoft YaHei UI Light" panose="020B0502040204020203" pitchFamily="34" charset="-122"/>
              </a:rPr>
            </a:br>
            <a:r>
              <a:rPr lang="el-GR" sz="1300" dirty="0">
                <a:ea typeface="Microsoft YaHei UI Light" panose="020B0502040204020203" pitchFamily="34" charset="-122"/>
              </a:rPr>
              <a:t>ERP &amp; HRMS</a:t>
            </a:r>
          </a:p>
          <a:p>
            <a:r>
              <a:rPr lang="el-GR" sz="1300" dirty="0">
                <a:ea typeface="Microsoft YaHei UI Light" panose="020B0502040204020203" pitchFamily="34" charset="-122"/>
              </a:rPr>
              <a:t>ΠΛΗΡΟΦΟΡΙΑΚΟ ΣΥΣΤΗΜΑ ΔΙΑΧΕΙΡΙΣΗΣ ΕΓΓΡΑΦΩΝ - ΧΡΗΣΗ ΠΡΟΗΓΜΕΝΗΣ ΨΗΦΙΑΚΗΣ ΥΠΟΓΡΑΦΗΣ</a:t>
            </a:r>
          </a:p>
          <a:p>
            <a:r>
              <a:rPr lang="el-GR" sz="1300" dirty="0">
                <a:ea typeface="Microsoft YaHei UI Light" panose="020B0502040204020203" pitchFamily="34" charset="-122"/>
              </a:rPr>
              <a:t>ΑΞΙΟΠΟΙΗΣΗ ΣΥΓΧΡΟΝΩΝ ΤΕΧΝΟΛΟΓΙΩΝ ΥΠΟΛΟΓΙΣΤΙΚΟΥ ΝΕΦΟΥΣ ΓΙΑ ΧΡΗΣΗ ΕΡΓΑΛΕΙΩΝ ΑΥΤΟΜΑΤΙΣΜΟΥ ΓΡΑΦΕΙΟΥ &amp; ΣΥΝΕΡΓΑΣΙΑΣ </a:t>
            </a:r>
          </a:p>
          <a:p>
            <a:r>
              <a:rPr lang="el-GR" sz="1300" dirty="0">
                <a:ea typeface="Microsoft YaHei UI Light" panose="020B0502040204020203" pitchFamily="34" charset="-122"/>
              </a:rPr>
              <a:t>ΠΛΗΡΟΦΟΡΙΑΚΟ ΣΥΣΤΗΜΑ ΔΙΑΧΕΙΡΙΣΗΣ &amp; ΠΑΡΑΚΟΛΟΥΘΗΣΗΣ ΣΥΜΒΑΣΕΩΝ</a:t>
            </a:r>
          </a:p>
          <a:p>
            <a:endParaRPr lang="en-GR" sz="13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1CCB797-F0E2-0640-9EDC-89EE24BAAA21}"/>
              </a:ext>
            </a:extLst>
          </p:cNvPr>
          <p:cNvSpPr txBox="1">
            <a:spLocks/>
          </p:cNvSpPr>
          <p:nvPr/>
        </p:nvSpPr>
        <p:spPr>
          <a:xfrm>
            <a:off x="4617938" y="966893"/>
            <a:ext cx="4107742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300" dirty="0">
                <a:ea typeface="Microsoft YaHei UI Light" panose="020B0502040204020203" pitchFamily="34" charset="-122"/>
              </a:rPr>
              <a:t>ROBOTIC PROCESS AUTOMATION (RPA): ΚΑΛΥΨΗ ΛΕΙΤΟΥΡΓΙΩΝ ΤΗΣ ΟΙΚΟΝΟΜΙΚΗΣ ΔΙΕΥΘΥΝΣΗΣ  </a:t>
            </a:r>
          </a:p>
          <a:p>
            <a:r>
              <a:rPr lang="el-GR" sz="1300" dirty="0">
                <a:ea typeface="Microsoft YaHei UI Light" panose="020B0502040204020203" pitchFamily="34" charset="-122"/>
              </a:rPr>
              <a:t>ΣΥΣΤΗΜΑ ΑΥΤΟΜΑΤΗΣ ΔΗΜΙΟΥΡΓΙΑΣ ΣΧΕΔΙΩΝ ΕΓΓΡΑΦΩΝ: ΑΥΤΟΜΑΤΗ ΣΥΜΠΛΗΡΩΣΗ ΠΡΟΤΥΠΩΝ ΣΧΕΔΙΩΝ  ΕΓΓΡΑΦΩΝ ΠΟΥ ΤΗΡΟΥΝΤΑΙ ΣΤΟ ΣΔΕΠ </a:t>
            </a:r>
          </a:p>
          <a:p>
            <a:r>
              <a:rPr lang="el-GR" sz="1300" dirty="0">
                <a:ea typeface="Microsoft YaHei UI Light" panose="020B0502040204020203" pitchFamily="34" charset="-122"/>
              </a:rPr>
              <a:t>ΣΥΣΤΗΜΑ ΔΙΑΧΕΙΡΙΣΗΣ ΓΝΩΣΗΣ: ΣΥΛΛΟΓΗ, ΑΞΙΟΛΟΓΗΣΗ, ΤΑΞΙΝΟΜΗΣΗ, ΑΡΧΕΙΟΘΕΤΗΣΗ, ΔΙΑΘΕΣΗ ΚΑΙ ΔΙΑΧΥΣΗ ΤΗΣ ΓΝΩΣΗΣ.</a:t>
            </a:r>
          </a:p>
          <a:p>
            <a:endParaRPr lang="el-GR" sz="13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BDD10-F156-DB41-9BC1-B66AA56F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4270224" y="232784"/>
            <a:ext cx="288647" cy="492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2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C1138C-AD5B-E148-9D82-15D1CA763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56449-7473-EE44-B228-81BF52C90379}"/>
              </a:ext>
            </a:extLst>
          </p:cNvPr>
          <p:cNvSpPr txBox="1"/>
          <p:nvPr/>
        </p:nvSpPr>
        <p:spPr>
          <a:xfrm>
            <a:off x="522516" y="307961"/>
            <a:ext cx="3160484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ΠΙΣΤΟΠΟΙΗΣΕΙΣ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F1535-418D-0A40-B9FB-43B848C63533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75E1C1-3355-8ABF-BF77-0AB2E21E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FF765-A55A-C344-94CC-F71AE653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788" y="1095818"/>
            <a:ext cx="6576698" cy="3263504"/>
          </a:xfrm>
        </p:spPr>
        <p:txBody>
          <a:bodyPr>
            <a:noAutofit/>
          </a:bodyPr>
          <a:lstStyle/>
          <a:p>
            <a:pPr>
              <a:lnSpc>
                <a:spcPts val="2340"/>
              </a:lnSpc>
              <a:spcAft>
                <a:spcPts val="1800"/>
              </a:spcAft>
            </a:pPr>
            <a:r>
              <a:rPr lang="el-GR" sz="1600" b="1" dirty="0">
                <a:ea typeface="Microsoft YaHei UI Light" panose="020B0502040204020203" pitchFamily="34" charset="-122"/>
              </a:rPr>
              <a:t>ISO 45001  </a:t>
            </a:r>
            <a:br>
              <a:rPr lang="el-GR" sz="1600" dirty="0">
                <a:ea typeface="Microsoft YaHei UI Light" panose="020B0502040204020203" pitchFamily="34" charset="-122"/>
              </a:rPr>
            </a:br>
            <a:r>
              <a:rPr lang="el-GR" sz="1600" dirty="0">
                <a:ea typeface="Microsoft YaHei UI Light" panose="020B0502040204020203" pitchFamily="34" charset="-122"/>
              </a:rPr>
              <a:t>ΣΥΣΤΗΜΑ ΔΙΑΧΕΙΡΙΣΗΣ ΥΓΕΙΑΣ &amp; ΑΣΦΑΛΕΙΑΣ ΣΤΗΝ ΕΡΓΑΣΙΑ</a:t>
            </a:r>
          </a:p>
          <a:p>
            <a:pPr>
              <a:lnSpc>
                <a:spcPts val="2340"/>
              </a:lnSpc>
              <a:spcAft>
                <a:spcPts val="1800"/>
              </a:spcAft>
            </a:pPr>
            <a:r>
              <a:rPr lang="el-GR" sz="1600" b="1" dirty="0">
                <a:ea typeface="Microsoft YaHei UI Light" panose="020B0502040204020203" pitchFamily="34" charset="-122"/>
              </a:rPr>
              <a:t>ISO 27001 </a:t>
            </a:r>
            <a:br>
              <a:rPr lang="el-GR" sz="1600" dirty="0">
                <a:ea typeface="Microsoft YaHei UI Light" panose="020B0502040204020203" pitchFamily="34" charset="-122"/>
              </a:rPr>
            </a:br>
            <a:r>
              <a:rPr lang="el-GR" sz="1600" dirty="0">
                <a:ea typeface="Microsoft YaHei UI Light" panose="020B0502040204020203" pitchFamily="34" charset="-122"/>
              </a:rPr>
              <a:t>ΣΥΣΤΗΜΑ ΔΙΑΧΕΙΡΙΣΗΣ ΑΣΦΑΛΕΙΑΣ ΠΛΗΡΟΦΟΡΙΩΝ, </a:t>
            </a:r>
            <a:br>
              <a:rPr lang="el-GR" sz="1600" dirty="0">
                <a:ea typeface="Microsoft YaHei UI Light" panose="020B0502040204020203" pitchFamily="34" charset="-122"/>
              </a:rPr>
            </a:br>
            <a:r>
              <a:rPr lang="el-GR" sz="1600" dirty="0">
                <a:ea typeface="Microsoft YaHei UI Light" panose="020B0502040204020203" pitchFamily="34" charset="-122"/>
              </a:rPr>
              <a:t>ΜΕ ΣΚΟΠΟ ΤΗΝ ΠΡΟΣΤΑΣΙΑ ΑΡΧΕΙΩΝ, ΔΕΔΟΜΕΝΩΝ ΚΑΙ ΠΛΗΡΟΦΟΡΙΩΝ</a:t>
            </a:r>
          </a:p>
          <a:p>
            <a:pPr>
              <a:lnSpc>
                <a:spcPts val="2340"/>
              </a:lnSpc>
              <a:spcAft>
                <a:spcPts val="1800"/>
              </a:spcAft>
            </a:pPr>
            <a:r>
              <a:rPr lang="el-GR" sz="1600" b="1" dirty="0">
                <a:ea typeface="Microsoft YaHei UI Light" panose="020B0502040204020203" pitchFamily="34" charset="-122"/>
              </a:rPr>
              <a:t>ISO 22301 </a:t>
            </a:r>
            <a:br>
              <a:rPr lang="el-GR" sz="1600" dirty="0">
                <a:ea typeface="Microsoft YaHei UI Light" panose="020B0502040204020203" pitchFamily="34" charset="-122"/>
              </a:rPr>
            </a:br>
            <a:r>
              <a:rPr lang="el-GR" sz="1600" dirty="0">
                <a:ea typeface="Microsoft YaHei UI Light" panose="020B0502040204020203" pitchFamily="34" charset="-122"/>
              </a:rPr>
              <a:t>ΣΥΣΤΗΜΑ ΔΙΑΧΕΙΡΙΣΗΣ ΕΠΙΧΕΙΡΗΣΙΑΚΗΣ ΣΥΝΕΧΕΙΑΣ</a:t>
            </a:r>
          </a:p>
        </p:txBody>
      </p:sp>
      <p:pic>
        <p:nvPicPr>
          <p:cNvPr id="12" name="Picture 2" descr="Icon&#10;&#10;Description automatically generated">
            <a:extLst>
              <a:ext uri="{FF2B5EF4-FFF2-40B4-BE49-F238E27FC236}">
                <a16:creationId xmlns:a16="http://schemas.microsoft.com/office/drawing/2014/main" id="{63F15982-FB23-D741-9150-CB95E7C07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3743"/>
          <a:stretch/>
        </p:blipFill>
        <p:spPr>
          <a:xfrm rot="5400000">
            <a:off x="-1178461" y="1921307"/>
            <a:ext cx="4839220" cy="16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6A50F-1288-D14F-A4BA-E8304F49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14" t="7292" r="3491" b="17356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FC3C5D-C31A-8131-BE8B-BE1058AA9C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72491" y="1211165"/>
            <a:ext cx="6061166" cy="32554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Zona Pro" panose="02010A03040002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l-GR" sz="1600" dirty="0">
                <a:ea typeface="Microsoft YaHei UI Light" panose="020B0502040204020203" pitchFamily="34" charset="-122"/>
              </a:rPr>
              <a:t>ΒΕΛΤΙΩΝΕΙ ΤΗΝ ΙΚΑΝΟΠΟΙΗΣΗ ΤΩΝ ΕΡΓΑΖΟΜΕΝΩΝ </a:t>
            </a:r>
          </a:p>
          <a:p>
            <a:pPr>
              <a:lnSpc>
                <a:spcPct val="200000"/>
              </a:lnSpc>
            </a:pPr>
            <a:r>
              <a:rPr lang="el-GR" sz="1600" dirty="0">
                <a:ea typeface="Microsoft YaHei UI Light" panose="020B0502040204020203" pitchFamily="34" charset="-122"/>
              </a:rPr>
              <a:t>ΒΕΛΤΙΩΝΕΙ ΤΗΝ ΕΜΠΕΙΡΙΑ ΤΟΥ ΣΥΝΑΛΛΑΣΣΟΜΕΝΟΥ</a:t>
            </a:r>
          </a:p>
          <a:p>
            <a:pPr>
              <a:lnSpc>
                <a:spcPct val="200000"/>
              </a:lnSpc>
            </a:pPr>
            <a:r>
              <a:rPr lang="el-GR" sz="1600" dirty="0">
                <a:ea typeface="Microsoft YaHei UI Light" panose="020B0502040204020203" pitchFamily="34" charset="-122"/>
              </a:rPr>
              <a:t>ΕΞΟΙΚΟΝΟΜΕΙ ΚΟΣΤΟΣ </a:t>
            </a:r>
          </a:p>
          <a:p>
            <a:pPr>
              <a:lnSpc>
                <a:spcPct val="200000"/>
              </a:lnSpc>
            </a:pPr>
            <a:r>
              <a:rPr lang="el-GR" sz="1600" dirty="0">
                <a:ea typeface="Microsoft YaHei UI Light" panose="020B0502040204020203" pitchFamily="34" charset="-122"/>
              </a:rPr>
              <a:t>ΑΥΞΑΝΕΙ ΤΗ ΠΑΡΑΓΩΓΙΚΟΤΗΤΑ ΚΑΙ ΤΗΝ ΠΟΙΟΤΗΤΑ</a:t>
            </a:r>
          </a:p>
          <a:p>
            <a:pPr>
              <a:lnSpc>
                <a:spcPct val="200000"/>
              </a:lnSpc>
            </a:pPr>
            <a:r>
              <a:rPr lang="el-GR" sz="1600" dirty="0">
                <a:ea typeface="Microsoft YaHei UI Light" panose="020B0502040204020203" pitchFamily="34" charset="-122"/>
              </a:rPr>
              <a:t>ΕΠΕΚΤΕΙΝΕΙ ΝΕΕΣ ΔΥΝΑΤΟΤΗΤΕΣ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259BB-0D05-424C-85D8-BAE466716ECB}"/>
              </a:ext>
            </a:extLst>
          </p:cNvPr>
          <p:cNvSpPr txBox="1"/>
          <p:nvPr/>
        </p:nvSpPr>
        <p:spPr>
          <a:xfrm>
            <a:off x="522516" y="307961"/>
            <a:ext cx="3160484" cy="353943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r>
              <a:rPr lang="el-GR" sz="1700" b="1" dirty="0">
                <a:solidFill>
                  <a:schemeClr val="bg1"/>
                </a:solidFill>
                <a:latin typeface="Zona Pro Regular" panose="02010A03040002020004" pitchFamily="50" charset="0"/>
              </a:rPr>
              <a:t>ΟΦΕΛΗ</a:t>
            </a:r>
            <a:endParaRPr lang="en-GR" sz="1700" b="1" dirty="0">
              <a:solidFill>
                <a:schemeClr val="bg1"/>
              </a:solidFill>
              <a:latin typeface="Zona Pro Regular" panose="02010A03040002020004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A4FC7-8057-FB4E-9516-D0F4D6CF0295}"/>
              </a:ext>
            </a:extLst>
          </p:cNvPr>
          <p:cNvSpPr txBox="1"/>
          <p:nvPr/>
        </p:nvSpPr>
        <p:spPr>
          <a:xfrm>
            <a:off x="6637622" y="4538206"/>
            <a:ext cx="21095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Zona Pro" panose="02010A03040002020004" pitchFamily="2" charset="0"/>
              </a:rPr>
              <a:t>#transformingGReece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34771-BC7C-8140-BD41-86319EF4F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9" t="9434" r="13384" b="39463"/>
          <a:stretch/>
        </p:blipFill>
        <p:spPr>
          <a:xfrm>
            <a:off x="7626694" y="256230"/>
            <a:ext cx="994791" cy="718460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003A6746-27EF-B74D-8F63-EC9E6F6EED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2" b="24494"/>
          <a:stretch/>
        </p:blipFill>
        <p:spPr>
          <a:xfrm>
            <a:off x="19213" y="530639"/>
            <a:ext cx="2249508" cy="40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7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7C455273A4FEE8419CF0020158CDB0E4" ma:contentTypeVersion="15" ma:contentTypeDescription="Δημιουργία νέου εγγράφου" ma:contentTypeScope="" ma:versionID="0638bcb63cb06bc990f25959daa1e38e">
  <xsd:schema xmlns:xsd="http://www.w3.org/2001/XMLSchema" xmlns:xs="http://www.w3.org/2001/XMLSchema" xmlns:p="http://schemas.microsoft.com/office/2006/metadata/properties" xmlns:ns2="e67749d7-ea2e-4193-80e5-e5d878831048" xmlns:ns3="4a6ec7b9-cc30-4f70-979a-a014fe59087f" targetNamespace="http://schemas.microsoft.com/office/2006/metadata/properties" ma:root="true" ma:fieldsID="833d1c4a96b8afc840cf2026e2494cc3" ns2:_="" ns3:_="">
    <xsd:import namespace="e67749d7-ea2e-4193-80e5-e5d878831048"/>
    <xsd:import namespace="4a6ec7b9-cc30-4f70-979a-a014fe5908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749d7-ea2e-4193-80e5-e5d878831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1a3036ac-4132-41c3-90a2-1c9feaf8d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ec7b9-cc30-4f70-979a-a014fe59087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907bb16-7d45-4f87-b53b-46279f26ba6c}" ma:internalName="TaxCatchAll" ma:showField="CatchAllData" ma:web="4a6ec7b9-cc30-4f70-979a-a014fe5908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7749d7-ea2e-4193-80e5-e5d878831048">
      <Terms xmlns="http://schemas.microsoft.com/office/infopath/2007/PartnerControls"/>
    </lcf76f155ced4ddcb4097134ff3c332f>
    <TaxCatchAll xmlns="4a6ec7b9-cc30-4f70-979a-a014fe59087f" xsi:nil="true"/>
  </documentManagement>
</p:properties>
</file>

<file path=customXml/itemProps1.xml><?xml version="1.0" encoding="utf-8"?>
<ds:datastoreItem xmlns:ds="http://schemas.openxmlformats.org/officeDocument/2006/customXml" ds:itemID="{36858CBA-CDDF-444B-9FED-9D120802B642}"/>
</file>

<file path=customXml/itemProps2.xml><?xml version="1.0" encoding="utf-8"?>
<ds:datastoreItem xmlns:ds="http://schemas.openxmlformats.org/officeDocument/2006/customXml" ds:itemID="{96FF1E92-F8C1-4E14-8204-1DA5EF8AF8D1}"/>
</file>

<file path=customXml/itemProps3.xml><?xml version="1.0" encoding="utf-8"?>
<ds:datastoreItem xmlns:ds="http://schemas.openxmlformats.org/officeDocument/2006/customXml" ds:itemID="{B446EC5E-01B0-45A3-A359-C33D18FED42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345</Words>
  <Application>Microsoft Macintosh PowerPoint</Application>
  <PresentationFormat>On-screen Show (16:9)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Zona Pro</vt:lpstr>
      <vt:lpstr>Zona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Marykate Politopoulou</dc:creator>
  <cp:lastModifiedBy>Marykate Politopoulou</cp:lastModifiedBy>
  <cp:revision>119</cp:revision>
  <dcterms:created xsi:type="dcterms:W3CDTF">2021-09-06T17:21:44Z</dcterms:created>
  <dcterms:modified xsi:type="dcterms:W3CDTF">2022-07-05T22:18:59Z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0x0101007C455273A4FEE8419CF0020158CDB0E4</vt:lpwstr>
  </property>
</Properties>
</file>